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3">
  <p:sldMasterIdLst>
    <p:sldMasterId id="2147483703" r:id="rId1"/>
    <p:sldMasterId id="2147488381" r:id="rId2"/>
  </p:sldMasterIdLst>
  <p:notesMasterIdLst>
    <p:notesMasterId r:id="rId12"/>
  </p:notesMasterIdLst>
  <p:sldIdLst>
    <p:sldId id="2076138965" r:id="rId3"/>
    <p:sldId id="2134806061" r:id="rId4"/>
    <p:sldId id="2123259295" r:id="rId5"/>
    <p:sldId id="2123259296" r:id="rId6"/>
    <p:sldId id="2134806064" r:id="rId7"/>
    <p:sldId id="2134806040" r:id="rId8"/>
    <p:sldId id="2134806035" r:id="rId9"/>
    <p:sldId id="2123259299" r:id="rId10"/>
    <p:sldId id="2134806027" r:id="rId11"/>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6 | Teams Webinars" id="{0E0532DC-26AE-43E7-83B5-221568A8ACFD}">
          <p14:sldIdLst>
            <p14:sldId id="2076138965"/>
            <p14:sldId id="2134806061"/>
            <p14:sldId id="2123259295"/>
            <p14:sldId id="2123259296"/>
            <p14:sldId id="2134806064"/>
            <p14:sldId id="2134806040"/>
          </p14:sldIdLst>
        </p14:section>
        <p14:section name="07 | Roadmap and Licensing" id="{F7249460-E0F4-4077-9034-B465DA6D02B6}">
          <p14:sldIdLst>
            <p14:sldId id="2134806035"/>
            <p14:sldId id="2123259299"/>
            <p14:sldId id="21348060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828"/>
    <a:srgbClr val="1B1B1B"/>
    <a:srgbClr val="2D2C2C"/>
    <a:srgbClr val="000000"/>
    <a:srgbClr val="353559"/>
    <a:srgbClr val="F3F2F1"/>
    <a:srgbClr val="5558AF"/>
    <a:srgbClr val="F2F2F2"/>
    <a:srgbClr val="FFFFFF"/>
    <a:srgbClr val="F9F8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4CB5E-EF60-4B7F-8154-8B05B77B2288}" v="7" dt="2021-04-08T12:40:49.073"/>
    <p1510:client id="{D5B76D4A-436A-4D26-9FCE-F1155C34C9DB}" v="45" dt="2021-04-08T12:28:38.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snapToGrid="0">
      <p:cViewPr varScale="1">
        <p:scale>
          <a:sx n="110" d="100"/>
          <a:sy n="110" d="100"/>
        </p:scale>
        <p:origin x="222" y="96"/>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8B2C70D-7E86-4EA7-AFC9-8E6A3FE2CC09}" type="datetimeFigureOut">
              <a:rPr lang="en-US" smtClean="0"/>
              <a:t>4/8/2021</a:t>
            </a:fld>
            <a:endParaRPr lang="en-US" dirty="0"/>
          </a:p>
        </p:txBody>
      </p:sp>
      <p:sp>
        <p:nvSpPr>
          <p:cNvPr id="4" name="Slide Image Placeholder 3"/>
          <p:cNvSpPr>
            <a:spLocks noGrp="1" noRot="1" noChangeAspect="1"/>
          </p:cNvSpPr>
          <p:nvPr>
            <p:ph type="sldImg" idx="2"/>
          </p:nvPr>
        </p:nvSpPr>
        <p:spPr>
          <a:xfrm>
            <a:off x="706438" y="1160463"/>
            <a:ext cx="5572125" cy="3133725"/>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97F6534D-CD82-4897-AF9E-CAF66EE3A609}" type="slidenum">
              <a:rPr lang="en-US" smtClean="0"/>
              <a:t>‹#›</a:t>
            </a:fld>
            <a:endParaRPr lang="en-US" dirty="0"/>
          </a:p>
        </p:txBody>
      </p:sp>
    </p:spTree>
    <p:extLst>
      <p:ext uri="{BB962C8B-B14F-4D97-AF65-F5344CB8AC3E}">
        <p14:creationId xmlns:p14="http://schemas.microsoft.com/office/powerpoint/2010/main" val="3262448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4/8/2021 8:25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3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389FB-E028-4F12-82E6-40068B520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83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389FB-E028-4F12-82E6-40068B520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61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389FB-E028-4F12-82E6-40068B520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61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389FB-E028-4F12-82E6-40068B520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34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7496922-60F8-417D-A81F-4F70D469628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4/8/2021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017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8FB542-3A9A-4BC3-9F36-3BC79BE991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198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BF6DB6-D23B-461C-B0AF-F7A1592DFE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1700" y="0"/>
            <a:ext cx="6210300" cy="6858000"/>
          </a:xfrm>
          <a:prstGeom prst="rect">
            <a:avLst/>
          </a:prstGeom>
          <a:effectLst/>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480061"/>
            <a:ext cx="4907574" cy="1793104"/>
          </a:xfrm>
          <a:noFill/>
        </p:spPr>
        <p:txBody>
          <a:bodyPr lIns="0" tIns="0" rIns="0" bIns="182880" anchor="b" anchorCtr="0"/>
          <a:lstStyle>
            <a:lvl1pPr>
              <a:defRPr sz="4400"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288856"/>
            <a:ext cx="4907574" cy="945435"/>
          </a:xfrm>
          <a:noFill/>
        </p:spPr>
        <p:txBody>
          <a:bodyPr lIns="0" tIns="0" rIns="0" bIns="0">
            <a:noAutofit/>
          </a:bodyPr>
          <a:lstStyle>
            <a:lvl1pPr marL="0" indent="0">
              <a:lnSpc>
                <a:spcPct val="100000"/>
              </a:lnSpc>
              <a:spcBef>
                <a:spcPts val="0"/>
              </a:spcBef>
              <a:buNone/>
              <a:defRPr sz="1800" spc="0" baseline="0">
                <a:solidFill>
                  <a:srgbClr val="5558AF"/>
                </a:solidFill>
                <a:latin typeface="+mj-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1A24E38B-8C85-4B94-B593-E6653A57FD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6178" y="463772"/>
            <a:ext cx="896425" cy="190218"/>
          </a:xfrm>
          <a:prstGeom prst="rect">
            <a:avLst/>
          </a:prstGeom>
        </p:spPr>
      </p:pic>
    </p:spTree>
    <p:extLst>
      <p:ext uri="{BB962C8B-B14F-4D97-AF65-F5344CB8AC3E}">
        <p14:creationId xmlns:p14="http://schemas.microsoft.com/office/powerpoint/2010/main" val="2958680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0962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8719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57468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715842864"/>
      </p:ext>
    </p:extLst>
  </p:cSld>
  <p:clrMapOvr>
    <a:masterClrMapping/>
  </p:clrMapOvr>
  <p:transition>
    <p:fade/>
  </p:transition>
  <p:extLst>
    <p:ext uri="{DCECCB84-F9BA-43D5-87BE-67443E8EF086}">
      <p15:sldGuideLst xmlns:p15="http://schemas.microsoft.com/office/powerpoint/2012/main">
        <p15:guide id="1" orient="horz" pos="893">
          <p15:clr>
            <a:srgbClr val="FBAE40"/>
          </p15:clr>
        </p15:guide>
        <p15:guide id="2" orient="horz" pos="3911">
          <p15:clr>
            <a:srgbClr val="FBAE40"/>
          </p15:clr>
        </p15:guide>
        <p15:guide id="3" pos="347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1353"/>
          </a:xfrm>
        </p:spPr>
        <p:txBody>
          <a:bodyPr wrap="square" lIns="0" tIns="0" rIns="0" bIns="0">
            <a:spAutoFit/>
          </a:bodyPr>
          <a:lstStyle>
            <a:lvl1pPr>
              <a:lnSpc>
                <a:spcPct val="95000"/>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40056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3">
            <a:extLst>
              <a:ext uri="{FF2B5EF4-FFF2-40B4-BE49-F238E27FC236}">
                <a16:creationId xmlns:a16="http://schemas.microsoft.com/office/drawing/2014/main" id="{50D0B0C6-700D-41B4-9508-3BA21F0DA1A5}"/>
              </a:ext>
            </a:extLst>
          </p:cNvPr>
          <p:cNvSpPr>
            <a:spLocks noGrp="1"/>
          </p:cNvSpPr>
          <p:nvPr>
            <p:ph type="body" sz="quarter" idx="19"/>
          </p:nvPr>
        </p:nvSpPr>
        <p:spPr>
          <a:xfrm>
            <a:off x="584200" y="1011238"/>
            <a:ext cx="10741025" cy="369332"/>
          </a:xfrm>
        </p:spPr>
        <p:txBody>
          <a:bodyPr/>
          <a:lstStyle>
            <a:lvl1pPr algn="ctr">
              <a:defRPr sz="2400">
                <a:solidFill>
                  <a:srgbClr val="4D56C1"/>
                </a:solidFill>
              </a:defRPr>
            </a:lvl1pPr>
          </a:lstStyle>
          <a:p>
            <a:pPr lvl="0"/>
            <a:r>
              <a:rPr lang="en-US"/>
              <a:t>Click to edit Master text styles</a:t>
            </a:r>
          </a:p>
        </p:txBody>
      </p:sp>
    </p:spTree>
    <p:extLst>
      <p:ext uri="{BB962C8B-B14F-4D97-AF65-F5344CB8AC3E}">
        <p14:creationId xmlns:p14="http://schemas.microsoft.com/office/powerpoint/2010/main" val="1295761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567D-857D-4CB5-A827-DC014671D7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2C5B20-7AE4-4AD4-9C54-E022C27AC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56D623-1D7A-4E3A-B580-A910C618199E}"/>
              </a:ext>
            </a:extLst>
          </p:cNvPr>
          <p:cNvSpPr>
            <a:spLocks noGrp="1"/>
          </p:cNvSpPr>
          <p:nvPr>
            <p:ph type="dt" sz="half" idx="10"/>
          </p:nvPr>
        </p:nvSpPr>
        <p:spPr/>
        <p:txBody>
          <a:bodyPr/>
          <a:lstStyle/>
          <a:p>
            <a:fld id="{2114E1B1-4C58-43F3-8375-6E831A09432B}" type="datetimeFigureOut">
              <a:rPr lang="en-US" smtClean="0"/>
              <a:t>4/8/2021</a:t>
            </a:fld>
            <a:endParaRPr lang="en-US" dirty="0"/>
          </a:p>
        </p:txBody>
      </p:sp>
      <p:sp>
        <p:nvSpPr>
          <p:cNvPr id="5" name="Footer Placeholder 4">
            <a:extLst>
              <a:ext uri="{FF2B5EF4-FFF2-40B4-BE49-F238E27FC236}">
                <a16:creationId xmlns:a16="http://schemas.microsoft.com/office/drawing/2014/main" id="{74FEF8CC-15F8-4CD2-8A17-4772A51A87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22F398-3E01-4576-BE01-AFF6668511A2}"/>
              </a:ext>
            </a:extLst>
          </p:cNvPr>
          <p:cNvSpPr>
            <a:spLocks noGrp="1"/>
          </p:cNvSpPr>
          <p:nvPr>
            <p:ph type="sldNum" sz="quarter" idx="12"/>
          </p:nvPr>
        </p:nvSpPr>
        <p:spPr/>
        <p:txBody>
          <a:bodyPr/>
          <a:lstStyle/>
          <a:p>
            <a:fld id="{294BE72D-ECA5-4F07-8F03-0E0E9790C6F7}" type="slidenum">
              <a:rPr lang="en-US" smtClean="0"/>
              <a:t>‹#›</a:t>
            </a:fld>
            <a:endParaRPr lang="en-US" dirty="0"/>
          </a:p>
        </p:txBody>
      </p:sp>
    </p:spTree>
    <p:extLst>
      <p:ext uri="{BB962C8B-B14F-4D97-AF65-F5344CB8AC3E}">
        <p14:creationId xmlns:p14="http://schemas.microsoft.com/office/powerpoint/2010/main" val="2488927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2989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7980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73311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480061"/>
            <a:ext cx="4907574" cy="1793104"/>
          </a:xfrm>
          <a:noFill/>
        </p:spPr>
        <p:txBody>
          <a:bodyPr lIns="0" tIns="0" rIns="0" bIns="182880" anchor="b" anchorCtr="0"/>
          <a:lstStyle>
            <a:lvl1pPr>
              <a:defRPr sz="4400"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288856"/>
            <a:ext cx="4907574" cy="945435"/>
          </a:xfrm>
          <a:noFill/>
        </p:spPr>
        <p:txBody>
          <a:bodyPr lIns="0" tIns="0" rIns="0" bIns="0">
            <a:noAutofit/>
          </a:bodyPr>
          <a:lstStyle>
            <a:lvl1pPr marL="0" indent="0">
              <a:lnSpc>
                <a:spcPct val="100000"/>
              </a:lnSpc>
              <a:spcBef>
                <a:spcPts val="0"/>
              </a:spcBef>
              <a:buNone/>
              <a:defRPr sz="1800" spc="0" baseline="0">
                <a:solidFill>
                  <a:srgbClr val="5558AF"/>
                </a:solidFill>
                <a:latin typeface="+mj-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1A24E38B-8C85-4B94-B593-E6653A57F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6178" y="463772"/>
            <a:ext cx="896425" cy="190218"/>
          </a:xfrm>
          <a:prstGeom prst="rect">
            <a:avLst/>
          </a:prstGeom>
        </p:spPr>
      </p:pic>
    </p:spTree>
    <p:extLst>
      <p:ext uri="{BB962C8B-B14F-4D97-AF65-F5344CB8AC3E}">
        <p14:creationId xmlns:p14="http://schemas.microsoft.com/office/powerpoint/2010/main" val="5864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4A88-4BC1-4D5B-81BA-2E901A7FA0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2D198-1BAB-4CEB-B6F5-9355A1541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1312A-5D11-4EC5-9759-AB5C7E7CB549}"/>
              </a:ext>
            </a:extLst>
          </p:cNvPr>
          <p:cNvSpPr>
            <a:spLocks noGrp="1"/>
          </p:cNvSpPr>
          <p:nvPr>
            <p:ph type="dt" sz="half" idx="10"/>
          </p:nvPr>
        </p:nvSpPr>
        <p:spPr/>
        <p:txBody>
          <a:bodyPr/>
          <a:lstStyle/>
          <a:p>
            <a:fld id="{B92A2B33-F1D9-4F0A-9D23-BF63968687E9}" type="datetimeFigureOut">
              <a:rPr lang="en-US" smtClean="0"/>
              <a:t>4/8/2021</a:t>
            </a:fld>
            <a:endParaRPr lang="en-US" dirty="0"/>
          </a:p>
        </p:txBody>
      </p:sp>
      <p:sp>
        <p:nvSpPr>
          <p:cNvPr id="5" name="Footer Placeholder 4">
            <a:extLst>
              <a:ext uri="{FF2B5EF4-FFF2-40B4-BE49-F238E27FC236}">
                <a16:creationId xmlns:a16="http://schemas.microsoft.com/office/drawing/2014/main" id="{F231CAAD-392C-4633-864D-852873A5FA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5C0EAD-A20E-4623-9A9F-23954AC3F989}"/>
              </a:ext>
            </a:extLst>
          </p:cNvPr>
          <p:cNvSpPr>
            <a:spLocks noGrp="1"/>
          </p:cNvSpPr>
          <p:nvPr>
            <p:ph type="sldNum" sz="quarter" idx="12"/>
          </p:nvPr>
        </p:nvSpPr>
        <p:spPr/>
        <p:txBody>
          <a:bodyPr/>
          <a:lstStyle/>
          <a:p>
            <a:fld id="{A1065F37-43E2-4435-9B35-8135E1E1DA33}" type="slidenum">
              <a:rPr lang="en-US" smtClean="0"/>
              <a:t>‹#›</a:t>
            </a:fld>
            <a:endParaRPr lang="en-US" dirty="0"/>
          </a:p>
        </p:txBody>
      </p:sp>
    </p:spTree>
    <p:extLst>
      <p:ext uri="{BB962C8B-B14F-4D97-AF65-F5344CB8AC3E}">
        <p14:creationId xmlns:p14="http://schemas.microsoft.com/office/powerpoint/2010/main" val="214500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10FF4C6A-3A25-5447-AB44-81DAF9D8A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01106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A257D3F1-B2A3-7F43-96EC-FCE26C24BC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35572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7918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05D3FF9F-838A-CD4C-9D66-60D9C73D7895}"/>
              </a:ext>
            </a:extLst>
          </p:cNvPr>
          <p:cNvSpPr txBox="1"/>
          <p:nvPr userDrawn="1"/>
        </p:nvSpPr>
        <p:spPr>
          <a:xfrm>
            <a:off x="9725627" y="585788"/>
            <a:ext cx="1907573" cy="543226"/>
          </a:xfrm>
          <a:prstGeom prst="rect">
            <a:avLst/>
          </a:prstGeom>
          <a:noFill/>
        </p:spPr>
        <p:txBody>
          <a:bodyPr wrap="none" lIns="0" tIns="0" rIns="0" bIns="0" rtlCol="0">
            <a:spAutoFit/>
          </a:bodyPr>
          <a:lstStyle/>
          <a:p>
            <a:pPr algn="l"/>
            <a:r>
              <a:rPr lang="en-CA" sz="1765" b="0" i="0" kern="1200" dirty="0">
                <a:solidFill>
                  <a:schemeClr val="tx1"/>
                </a:solidFill>
                <a:effectLst/>
                <a:latin typeface="+mj-lt"/>
                <a:ea typeface="+mn-ea"/>
                <a:cs typeface="+mn-cs"/>
              </a:rPr>
              <a:t>Events, Studios &amp;</a:t>
            </a:r>
            <a:br>
              <a:rPr lang="en-CA" sz="2000" dirty="0">
                <a:latin typeface="+mj-lt"/>
              </a:rPr>
            </a:br>
            <a:r>
              <a:rPr lang="en-CA" sz="1765" b="0" i="0" kern="1200" dirty="0">
                <a:solidFill>
                  <a:schemeClr val="tx1"/>
                </a:solidFill>
                <a:effectLst/>
                <a:latin typeface="+mj-lt"/>
                <a:ea typeface="+mn-ea"/>
                <a:cs typeface="+mn-cs"/>
              </a:rPr>
              <a:t>MCB Communities</a:t>
            </a: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3594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411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864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544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210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7953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8567195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59006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9626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2345587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99765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063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7118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7523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9605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532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429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E7B7590-9556-4713-A6E1-995EB0E2D9B1}"/>
              </a:ext>
            </a:extLst>
          </p:cNvPr>
          <p:cNvSpPr>
            <a:spLocks noGrp="1"/>
          </p:cNvSpPr>
          <p:nvPr>
            <p:ph type="pic" sz="quarter" idx="11" hasCustomPrompt="1"/>
          </p:nvPr>
        </p:nvSpPr>
        <p:spPr>
          <a:xfrm>
            <a:off x="5553075" y="217488"/>
            <a:ext cx="6421438" cy="6421368"/>
          </a:xfrm>
          <a:solidFill>
            <a:schemeClr val="bg1">
              <a:lumMod val="95000"/>
            </a:schemeClr>
          </a:solidFill>
          <a:effectLst>
            <a:outerShdw blurRad="254000" algn="ctr" rotWithShape="0">
              <a:prstClr val="black">
                <a:alpha val="40000"/>
              </a:prstClr>
            </a:outerShdw>
          </a:effectLst>
        </p:spPr>
        <p:txBody>
          <a:bodyPr>
            <a:noAutofit/>
          </a:bodyPr>
          <a:lstStyle/>
          <a:p>
            <a:r>
              <a:rPr lang="en-US" dirty="0"/>
              <a:t> </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96969"/>
            <a:ext cx="3938201" cy="758022"/>
          </a:xfrm>
          <a:prstGeom prst="rect">
            <a:avLst/>
          </a:prstGeom>
        </p:spPr>
        <p:txBody>
          <a:bodyPr vert="horz" wrap="square" lIns="0" tIns="0" rIns="0" bIns="0" rtlCol="0" anchor="b">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3F5815D8-D256-49E8-9EF2-A1C7E7DA6ACC}"/>
              </a:ext>
            </a:extLst>
          </p:cNvPr>
          <p:cNvSpPr>
            <a:spLocks noGrp="1"/>
          </p:cNvSpPr>
          <p:nvPr>
            <p:ph type="body" sz="quarter" idx="10"/>
          </p:nvPr>
        </p:nvSpPr>
        <p:spPr>
          <a:xfrm>
            <a:off x="434976" y="3455223"/>
            <a:ext cx="3932238" cy="1685590"/>
          </a:xfrm>
        </p:spPr>
        <p:txBody>
          <a:bodyPr tIns="365760"/>
          <a:lstStyle>
            <a:lvl1pPr marL="0" marR="0" indent="0" algn="l" defTabSz="914367" rtl="0" eaLnBrk="1" fontAlgn="auto" latinLnBrk="0" hangingPunct="1">
              <a:lnSpc>
                <a:spcPct val="100000"/>
              </a:lnSpc>
              <a:spcBef>
                <a:spcPts val="0"/>
              </a:spcBef>
              <a:spcAft>
                <a:spcPts val="2000"/>
              </a:spcAft>
              <a:buClrTx/>
              <a:buSzPct val="90000"/>
              <a:buFont typeface="Wingdings" panose="05000000000000000000" pitchFamily="2" charset="2"/>
              <a:buNone/>
              <a:tabLst/>
              <a:defRPr sz="1800"/>
            </a:lvl1pPr>
          </a:lstStyle>
          <a:p>
            <a:pPr lvl="0"/>
            <a:r>
              <a:rPr lang="en-US"/>
              <a:t>Click to edit Master text styles</a:t>
            </a:r>
          </a:p>
          <a:p>
            <a:pPr lvl="0"/>
            <a:r>
              <a:rPr lang="en-US"/>
              <a:t>Click to edit Master text styles</a:t>
            </a:r>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232941006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37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4366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68840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51930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sz="3600"/>
            </a:lvl1pPr>
            <a:lvl2pPr>
              <a:defRPr sz="24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6467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9BB-E71E-433D-83F1-0136B0B5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C6CD5-A46E-4807-9982-E0C442831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7F74-9274-4A4B-AADA-5A44F4E3E7BD}"/>
              </a:ext>
            </a:extLst>
          </p:cNvPr>
          <p:cNvSpPr>
            <a:spLocks noGrp="1"/>
          </p:cNvSpPr>
          <p:nvPr>
            <p:ph type="dt" sz="half" idx="10"/>
          </p:nvPr>
        </p:nvSpPr>
        <p:spPr/>
        <p:txBody>
          <a:bodyPr/>
          <a:lstStyle/>
          <a:p>
            <a:fld id="{0EEDA8E4-BE5A-4ADA-A7EF-C71B5DE1F986}" type="datetimeFigureOut">
              <a:rPr lang="en-US" smtClean="0"/>
              <a:t>4/8/2021</a:t>
            </a:fld>
            <a:endParaRPr lang="en-US" dirty="0"/>
          </a:p>
        </p:txBody>
      </p:sp>
      <p:sp>
        <p:nvSpPr>
          <p:cNvPr id="5" name="Footer Placeholder 4">
            <a:extLst>
              <a:ext uri="{FF2B5EF4-FFF2-40B4-BE49-F238E27FC236}">
                <a16:creationId xmlns:a16="http://schemas.microsoft.com/office/drawing/2014/main" id="{25E93A9F-3737-4AAC-93F3-3037DD9A5E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7E4214-83B7-440C-A5DD-A6F1DA1DDD80}"/>
              </a:ext>
            </a:extLst>
          </p:cNvPr>
          <p:cNvSpPr>
            <a:spLocks noGrp="1"/>
          </p:cNvSpPr>
          <p:nvPr>
            <p:ph type="sldNum" sz="quarter" idx="12"/>
          </p:nvPr>
        </p:nvSpPr>
        <p:spPr/>
        <p:txBody>
          <a:bodyPr/>
          <a:lstStyle/>
          <a:p>
            <a:fld id="{F3F1AC9F-74D9-4676-95AE-232EC67C50BF}" type="slidenum">
              <a:rPr lang="en-US" smtClean="0"/>
              <a:t>‹#›</a:t>
            </a:fld>
            <a:endParaRPr lang="en-US" dirty="0"/>
          </a:p>
        </p:txBody>
      </p:sp>
    </p:spTree>
    <p:extLst>
      <p:ext uri="{BB962C8B-B14F-4D97-AF65-F5344CB8AC3E}">
        <p14:creationId xmlns:p14="http://schemas.microsoft.com/office/powerpoint/2010/main" val="29772639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06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3024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2"/>
      </p:bgRef>
    </p:bg>
    <p:spTree>
      <p:nvGrpSpPr>
        <p:cNvPr id="1" name=""/>
        <p:cNvGrpSpPr/>
        <p:nvPr/>
      </p:nvGrpSpPr>
      <p:grpSpPr>
        <a:xfrm>
          <a:off x="0" y="0"/>
          <a:ext cx="0" cy="0"/>
          <a:chOff x="0" y="0"/>
          <a:chExt cx="0" cy="0"/>
        </a:xfrm>
      </p:grpSpPr>
      <p:pic>
        <p:nvPicPr>
          <p:cNvPr id="6" name="Picture 5" descr="A person sitting at a desk&#10;&#10;Description automatically generated">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26062" y="-1"/>
            <a:ext cx="6865937" cy="68580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565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80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C76E867-977E-4078-9373-FFEAA03F747C}"/>
              </a:ext>
            </a:extLst>
          </p:cNvPr>
          <p:cNvSpPr>
            <a:spLocks noGrp="1"/>
          </p:cNvSpPr>
          <p:nvPr>
            <p:ph type="pic" sz="quarter" idx="12" hasCustomPrompt="1"/>
          </p:nvPr>
        </p:nvSpPr>
        <p:spPr>
          <a:xfrm>
            <a:off x="-1" y="0"/>
            <a:ext cx="6858000" cy="6858000"/>
          </a:xfrm>
          <a:solidFill>
            <a:schemeClr val="bg1">
              <a:lumMod val="95000"/>
            </a:schemeClr>
          </a:solidFill>
          <a:effectLst>
            <a:outerShdw blurRad="254000" algn="ctr" rotWithShape="0">
              <a:prstClr val="black">
                <a:alpha val="40000"/>
              </a:prstClr>
            </a:outerShdw>
          </a:effectLst>
        </p:spPr>
        <p:txBody>
          <a:bodyPr>
            <a:noAutofit/>
          </a:bodyPr>
          <a:lstStyle/>
          <a:p>
            <a:r>
              <a:rPr lang="en-US" dirty="0"/>
              <a:t> </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7534276" y="3049989"/>
            <a:ext cx="4219574" cy="758022"/>
          </a:xfrm>
          <a:prstGeom prst="rect">
            <a:avLst/>
          </a:prstGeom>
        </p:spPr>
        <p:txBody>
          <a:bodyPr vert="horz" wrap="square" lIns="0" tIns="0" rIns="0" bIns="0" rtlCol="0" anchor="ctr">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42505219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4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40436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E7B7590-9556-4713-A6E1-995EB0E2D9B1}"/>
              </a:ext>
            </a:extLst>
          </p:cNvPr>
          <p:cNvSpPr>
            <a:spLocks noGrp="1"/>
          </p:cNvSpPr>
          <p:nvPr>
            <p:ph type="pic" sz="quarter" idx="11" hasCustomPrompt="1"/>
          </p:nvPr>
        </p:nvSpPr>
        <p:spPr>
          <a:xfrm>
            <a:off x="217488" y="217488"/>
            <a:ext cx="11757026" cy="6421368"/>
          </a:xfrm>
          <a:solidFill>
            <a:schemeClr val="bg1">
              <a:lumMod val="95000"/>
            </a:schemeClr>
          </a:solidFill>
          <a:effectLst>
            <a:outerShdw blurRad="254000" algn="ctr" rotWithShape="0">
              <a:prstClr val="black">
                <a:alpha val="40000"/>
              </a:prstClr>
            </a:outerShdw>
          </a:effectLst>
        </p:spPr>
        <p:txBody>
          <a:bodyPr>
            <a:noAutofit/>
          </a:bodyPr>
          <a:lstStyle/>
          <a:p>
            <a:r>
              <a:rPr lang="en-US" dirty="0"/>
              <a:t> </a:t>
            </a:r>
          </a:p>
        </p:txBody>
      </p:sp>
    </p:spTree>
    <p:extLst>
      <p:ext uri="{BB962C8B-B14F-4D97-AF65-F5344CB8AC3E}">
        <p14:creationId xmlns:p14="http://schemas.microsoft.com/office/powerpoint/2010/main" val="42481620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59546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800"/>
            </a:lvl1pPr>
          </a:lstStyle>
          <a:p>
            <a:r>
              <a:rPr lang="en-US" dirty="0"/>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800"/>
            </a:lvl1pPr>
          </a:lstStyle>
          <a:p>
            <a:pPr lvl="0" algn="ctr"/>
            <a:endParaRPr lang="en-US" dirty="0"/>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800"/>
            </a:lvl1pPr>
          </a:lstStyle>
          <a:p>
            <a:pPr lvl="0" algn="ctr"/>
            <a:endParaRPr lang="en-US" dirty="0"/>
          </a:p>
        </p:txBody>
      </p:sp>
    </p:spTree>
    <p:extLst>
      <p:ext uri="{BB962C8B-B14F-4D97-AF65-F5344CB8AC3E}">
        <p14:creationId xmlns:p14="http://schemas.microsoft.com/office/powerpoint/2010/main" val="13630430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64941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4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6155327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image" Target="../media/image7.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93203591"/>
      </p:ext>
    </p:extLst>
  </p:cSld>
  <p:clrMap bg1="lt1" tx1="dk1" bg2="lt2" tx2="dk2" accent1="accent1" accent2="accent2" accent3="accent3" accent4="accent4" accent5="accent5" accent6="accent6" hlink="hlink" folHlink="folHlink"/>
  <p:sldLayoutIdLst>
    <p:sldLayoutId id="2147488019" r:id="rId1"/>
    <p:sldLayoutId id="2147483704" r:id="rId2"/>
    <p:sldLayoutId id="2147483705" r:id="rId3"/>
    <p:sldLayoutId id="2147483887" r:id="rId4"/>
    <p:sldLayoutId id="2147483889" r:id="rId5"/>
    <p:sldLayoutId id="2147483888" r:id="rId6"/>
    <p:sldLayoutId id="2147483706" r:id="rId7"/>
    <p:sldLayoutId id="2147483708" r:id="rId8"/>
    <p:sldLayoutId id="2147483709" r:id="rId9"/>
    <p:sldLayoutId id="2147483710" r:id="rId10"/>
    <p:sldLayoutId id="2147483711" r:id="rId11"/>
    <p:sldLayoutId id="2147483712" r:id="rId12"/>
    <p:sldLayoutId id="2147483713" r:id="rId13"/>
    <p:sldLayoutId id="2147483893" r:id="rId14"/>
    <p:sldLayoutId id="2147483894" r:id="rId15"/>
    <p:sldLayoutId id="2147488048" r:id="rId16"/>
    <p:sldLayoutId id="2147488050" r:id="rId17"/>
    <p:sldLayoutId id="2147488051" r:id="rId18"/>
    <p:sldLayoutId id="2147488053" r:id="rId19"/>
    <p:sldLayoutId id="2147488054" r:id="rId20"/>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24327699"/>
      </p:ext>
    </p:extLst>
  </p:cSld>
  <p:clrMap bg1="lt1" tx1="dk1" bg2="lt2" tx2="dk2" accent1="accent1" accent2="accent2" accent3="accent3" accent4="accent4" accent5="accent5" accent6="accent6" hlink="hlink" folHlink="folHlink"/>
  <p:sldLayoutIdLst>
    <p:sldLayoutId id="2147488382" r:id="rId1"/>
    <p:sldLayoutId id="2147488383" r:id="rId2"/>
    <p:sldLayoutId id="2147488384" r:id="rId3"/>
    <p:sldLayoutId id="2147488385" r:id="rId4"/>
    <p:sldLayoutId id="2147488386" r:id="rId5"/>
    <p:sldLayoutId id="2147488387" r:id="rId6"/>
    <p:sldLayoutId id="2147488388" r:id="rId7"/>
    <p:sldLayoutId id="2147488389" r:id="rId8"/>
    <p:sldLayoutId id="2147488390" r:id="rId9"/>
    <p:sldLayoutId id="2147488391" r:id="rId10"/>
    <p:sldLayoutId id="2147488392" r:id="rId11"/>
    <p:sldLayoutId id="2147488393" r:id="rId12"/>
    <p:sldLayoutId id="2147488394" r:id="rId13"/>
    <p:sldLayoutId id="2147488395" r:id="rId14"/>
    <p:sldLayoutId id="2147488396" r:id="rId15"/>
    <p:sldLayoutId id="2147488397" r:id="rId16"/>
    <p:sldLayoutId id="2147488398" r:id="rId17"/>
    <p:sldLayoutId id="2147488399" r:id="rId18"/>
    <p:sldLayoutId id="2147488400" r:id="rId19"/>
    <p:sldLayoutId id="2147488401" r:id="rId20"/>
    <p:sldLayoutId id="2147488402" r:id="rId21"/>
    <p:sldLayoutId id="2147488403" r:id="rId22"/>
    <p:sldLayoutId id="2147488404" r:id="rId23"/>
    <p:sldLayoutId id="2147488405" r:id="rId24"/>
    <p:sldLayoutId id="2147488406" r:id="rId25"/>
    <p:sldLayoutId id="2147488407" r:id="rId26"/>
    <p:sldLayoutId id="2147488408" r:id="rId27"/>
    <p:sldLayoutId id="2147488409" r:id="rId28"/>
    <p:sldLayoutId id="2147488410" r:id="rId29"/>
    <p:sldLayoutId id="214748841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1.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368" y="2347913"/>
            <a:ext cx="3631312" cy="1709737"/>
          </a:xfrm>
        </p:spPr>
        <p:txBody>
          <a:bodyPr wrap="square" anchor="ctr">
            <a:normAutofit/>
          </a:bodyPr>
          <a:lstStyle/>
          <a:p>
            <a:br>
              <a:rPr lang="en-US" sz="2800" dirty="0"/>
            </a:br>
            <a:r>
              <a:rPr lang="en-US" sz="2800" dirty="0"/>
              <a:t>06</a:t>
            </a:r>
            <a:br>
              <a:rPr lang="en-US" sz="2800" dirty="0"/>
            </a:br>
            <a:r>
              <a:rPr lang="en-US" sz="2800" dirty="0"/>
              <a:t>Webinars and Large Meetings</a:t>
            </a:r>
          </a:p>
        </p:txBody>
      </p:sp>
      <p:sp>
        <p:nvSpPr>
          <p:cNvPr id="7" name="Text Placeholder 6">
            <a:extLst>
              <a:ext uri="{FF2B5EF4-FFF2-40B4-BE49-F238E27FC236}">
                <a16:creationId xmlns:a16="http://schemas.microsoft.com/office/drawing/2014/main" id="{F74D544A-13DE-4DBA-8FCD-7A6B446AD654}"/>
              </a:ext>
            </a:extLst>
          </p:cNvPr>
          <p:cNvSpPr>
            <a:spLocks noGrp="1"/>
          </p:cNvSpPr>
          <p:nvPr>
            <p:ph type="body" sz="quarter" idx="10"/>
          </p:nvPr>
        </p:nvSpPr>
        <p:spPr>
          <a:xfrm>
            <a:off x="352368" y="4692313"/>
            <a:ext cx="3631311" cy="430887"/>
          </a:xfrm>
        </p:spPr>
        <p:txBody>
          <a:bodyPr/>
          <a:lstStyle/>
          <a:p>
            <a:endParaRPr lang="en-US" dirty="0">
              <a:solidFill>
                <a:schemeClr val="bg1"/>
              </a:solidFill>
            </a:endParaRPr>
          </a:p>
        </p:txBody>
      </p:sp>
      <p:pic>
        <p:nvPicPr>
          <p:cNvPr id="9" name="Picture 8" descr="A person sitting at a desk&#10;&#10;Description automatically generated">
            <a:extLst>
              <a:ext uri="{FF2B5EF4-FFF2-40B4-BE49-F238E27FC236}">
                <a16:creationId xmlns:a16="http://schemas.microsoft.com/office/drawing/2014/main" id="{BFE622E5-9C45-46E6-AF57-F0B333E113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69735" y="0"/>
            <a:ext cx="7877174" cy="6858000"/>
          </a:xfrm>
          <a:prstGeom prst="rect">
            <a:avLst/>
          </a:prstGeom>
        </p:spPr>
      </p:pic>
    </p:spTree>
    <p:custDataLst>
      <p:tags r:id="rId1"/>
    </p:custDataLst>
    <p:extLst>
      <p:ext uri="{BB962C8B-B14F-4D97-AF65-F5344CB8AC3E}">
        <p14:creationId xmlns:p14="http://schemas.microsoft.com/office/powerpoint/2010/main" val="21580259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8F3F-9067-4853-8B80-528A5FC5DED9}"/>
              </a:ext>
            </a:extLst>
          </p:cNvPr>
          <p:cNvSpPr>
            <a:spLocks noGrp="1"/>
          </p:cNvSpPr>
          <p:nvPr>
            <p:ph type="title" idx="4294967295"/>
          </p:nvPr>
        </p:nvSpPr>
        <p:spPr>
          <a:xfrm>
            <a:off x="571500" y="767347"/>
            <a:ext cx="4727944" cy="665163"/>
          </a:xfrm>
        </p:spPr>
        <p:txBody>
          <a:bodyPr/>
          <a:lstStyle/>
          <a:p>
            <a:pPr defTabSz="914367">
              <a:lnSpc>
                <a:spcPct val="90000"/>
              </a:lnSpc>
            </a:pPr>
            <a:r>
              <a:rPr lang="en-US" sz="3600" spc="-50" dirty="0">
                <a:solidFill>
                  <a:srgbClr val="4B53BC"/>
                </a:solidFill>
              </a:rPr>
              <a:t>Registration and Confirmation</a:t>
            </a:r>
            <a:endParaRPr lang="en-US" sz="2400" spc="-50" dirty="0">
              <a:solidFill>
                <a:srgbClr val="292828"/>
              </a:solidFill>
            </a:endParaRPr>
          </a:p>
        </p:txBody>
      </p:sp>
      <p:sp>
        <p:nvSpPr>
          <p:cNvPr id="4" name="TextBox 3">
            <a:extLst>
              <a:ext uri="{FF2B5EF4-FFF2-40B4-BE49-F238E27FC236}">
                <a16:creationId xmlns:a16="http://schemas.microsoft.com/office/drawing/2014/main" id="{BA56757E-BFE3-47B0-B650-50328F9C5C72}"/>
              </a:ext>
            </a:extLst>
          </p:cNvPr>
          <p:cNvSpPr txBox="1"/>
          <p:nvPr/>
        </p:nvSpPr>
        <p:spPr>
          <a:xfrm>
            <a:off x="571500" y="2184006"/>
            <a:ext cx="4107037" cy="3431709"/>
          </a:xfrm>
          <a:prstGeom prst="rect">
            <a:avLst/>
          </a:prstGeom>
          <a:noFill/>
        </p:spPr>
        <p:txBody>
          <a:bodyPr wrap="square">
            <a:spAutoFit/>
          </a:bodyPr>
          <a:lstStyle/>
          <a:p>
            <a:pPr marL="285750" indent="-285750">
              <a:spcAft>
                <a:spcPts val="1800"/>
              </a:spcAft>
              <a:buClr>
                <a:srgbClr val="4B53BC"/>
              </a:buClr>
              <a:buFont typeface="Wingdings" panose="05000000000000000000" pitchFamily="2" charset="2"/>
              <a:buChar char="ü"/>
              <a:defRPr/>
            </a:pPr>
            <a:r>
              <a:rPr lang="en-US" b="0" i="0" dirty="0">
                <a:solidFill>
                  <a:srgbClr val="333333"/>
                </a:solidFill>
                <a:effectLst/>
                <a:latin typeface="SegoeUI"/>
              </a:rPr>
              <a:t> Easily add a custom attendee registration page to your meeting or webinar to manage attendance before and after any engagement.</a:t>
            </a:r>
          </a:p>
          <a:p>
            <a:pPr marL="285750" indent="-285750">
              <a:spcAft>
                <a:spcPts val="1800"/>
              </a:spcAft>
              <a:buClr>
                <a:srgbClr val="4B53BC"/>
              </a:buClr>
              <a:buFont typeface="Wingdings" panose="05000000000000000000" pitchFamily="2" charset="2"/>
              <a:buChar char="ü"/>
              <a:defRPr/>
            </a:pPr>
            <a:r>
              <a:rPr lang="en-US" b="0" i="0" dirty="0">
                <a:solidFill>
                  <a:srgbClr val="333333"/>
                </a:solidFill>
                <a:effectLst/>
                <a:latin typeface="SegoeUI"/>
              </a:rPr>
              <a:t>Following registration, attendees automatically receive an email confirmation for a simple join experience</a:t>
            </a:r>
          </a:p>
          <a:p>
            <a:pPr marL="0" marR="0" lvl="0" indent="0" algn="r" defTabSz="914400" rtl="0" eaLnBrk="1" fontAlgn="auto" latinLnBrk="0" hangingPunct="1">
              <a:lnSpc>
                <a:spcPct val="100000"/>
              </a:lnSpc>
              <a:spcBef>
                <a:spcPts val="0"/>
              </a:spcBef>
              <a:spcAft>
                <a:spcPts val="1800"/>
              </a:spcAft>
              <a:buClr>
                <a:srgbClr val="4B53BC"/>
              </a:buClr>
              <a:buSzTx/>
              <a:buFontTx/>
              <a:buNone/>
              <a:tabLst/>
              <a:defRPr/>
            </a:pPr>
            <a:endParaRPr kumimoji="0" lang="en-US" sz="1400" b="0" i="0" u="none" strike="noStrike" kern="1200" cap="none" spc="0" normalizeH="0" baseline="0" noProof="0" dirty="0">
              <a:ln>
                <a:noFill/>
              </a:ln>
              <a:solidFill>
                <a:srgbClr val="282828"/>
              </a:solidFill>
              <a:effectLst/>
              <a:uLnTx/>
              <a:uFillTx/>
              <a:latin typeface="Segoe UI"/>
              <a:ea typeface="+mn-ea"/>
              <a:cs typeface="Times New Roman"/>
            </a:endParaRPr>
          </a:p>
          <a:p>
            <a:pPr marL="0" marR="0" lvl="0" indent="0" defTabSz="914400" rtl="0" eaLnBrk="1" fontAlgn="auto" latinLnBrk="0" hangingPunct="1">
              <a:lnSpc>
                <a:spcPct val="100000"/>
              </a:lnSpc>
              <a:spcBef>
                <a:spcPts val="0"/>
              </a:spcBef>
              <a:spcAft>
                <a:spcPts val="1800"/>
              </a:spcAft>
              <a:buClr>
                <a:srgbClr val="4B53BC"/>
              </a:buClr>
              <a:buSzTx/>
              <a:buFontTx/>
              <a:buNone/>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Times New Roman"/>
              </a:rPr>
              <a:t>Release = H1 CY2021</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75A87356-A9B9-4476-9793-91E4A5D3CFD9}"/>
              </a:ext>
              <a:ext uri="{C183D7F6-B498-43B3-948B-1728B52AA6E4}">
                <adec:decorative xmlns:adec="http://schemas.microsoft.com/office/drawing/2017/decorative" val="1"/>
              </a:ext>
            </a:extLst>
          </p:cNvPr>
          <p:cNvSpPr/>
          <p:nvPr/>
        </p:nvSpPr>
        <p:spPr bwMode="auto">
          <a:xfrm>
            <a:off x="6959600" y="0"/>
            <a:ext cx="52324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6DE00C2-51C8-44E2-A937-63DE62EB412D}"/>
              </a:ext>
              <a:ext uri="{C183D7F6-B498-43B3-948B-1728B52AA6E4}">
                <adec:decorative xmlns:adec="http://schemas.microsoft.com/office/drawing/2017/decorative" val="1"/>
              </a:ext>
            </a:extLst>
          </p:cNvPr>
          <p:cNvSpPr/>
          <p:nvPr/>
        </p:nvSpPr>
        <p:spPr bwMode="auto">
          <a:xfrm>
            <a:off x="5194300" y="1555750"/>
            <a:ext cx="6426200" cy="37084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7996A9FB-0595-4148-869A-9924298D645C}"/>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237845" y="1537052"/>
            <a:ext cx="6348911" cy="35712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ablet">
            <a:extLst>
              <a:ext uri="{FF2B5EF4-FFF2-40B4-BE49-F238E27FC236}">
                <a16:creationId xmlns:a16="http://schemas.microsoft.com/office/drawing/2014/main" id="{A61F62F9-089F-48D7-B680-C089783BB4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91100" y="1202600"/>
            <a:ext cx="6832600" cy="4168275"/>
          </a:xfrm>
          <a:prstGeom prst="rect">
            <a:avLst/>
          </a:prstGeom>
        </p:spPr>
      </p:pic>
    </p:spTree>
    <p:extLst>
      <p:ext uri="{BB962C8B-B14F-4D97-AF65-F5344CB8AC3E}">
        <p14:creationId xmlns:p14="http://schemas.microsoft.com/office/powerpoint/2010/main" val="18043082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8F3F-9067-4853-8B80-528A5FC5DED9}"/>
              </a:ext>
            </a:extLst>
          </p:cNvPr>
          <p:cNvSpPr>
            <a:spLocks noGrp="1"/>
          </p:cNvSpPr>
          <p:nvPr>
            <p:ph type="title" idx="4294967295"/>
          </p:nvPr>
        </p:nvSpPr>
        <p:spPr>
          <a:xfrm>
            <a:off x="571500" y="767347"/>
            <a:ext cx="4727944" cy="665163"/>
          </a:xfrm>
        </p:spPr>
        <p:txBody>
          <a:bodyPr/>
          <a:lstStyle/>
          <a:p>
            <a:pPr defTabSz="914367">
              <a:lnSpc>
                <a:spcPct val="90000"/>
              </a:lnSpc>
            </a:pPr>
            <a:r>
              <a:rPr lang="en-US" sz="3600" spc="-50" dirty="0">
                <a:solidFill>
                  <a:srgbClr val="4B53BC"/>
                </a:solidFill>
              </a:rPr>
              <a:t>Registration and Confirmation</a:t>
            </a:r>
            <a:endParaRPr lang="en-US" sz="2400" spc="-50" dirty="0">
              <a:solidFill>
                <a:srgbClr val="292828"/>
              </a:solidFill>
            </a:endParaRPr>
          </a:p>
        </p:txBody>
      </p:sp>
      <p:sp>
        <p:nvSpPr>
          <p:cNvPr id="4" name="TextBox 3">
            <a:extLst>
              <a:ext uri="{FF2B5EF4-FFF2-40B4-BE49-F238E27FC236}">
                <a16:creationId xmlns:a16="http://schemas.microsoft.com/office/drawing/2014/main" id="{BA56757E-BFE3-47B0-B650-50328F9C5C72}"/>
              </a:ext>
            </a:extLst>
          </p:cNvPr>
          <p:cNvSpPr txBox="1"/>
          <p:nvPr/>
        </p:nvSpPr>
        <p:spPr>
          <a:xfrm>
            <a:off x="571500" y="2184006"/>
            <a:ext cx="4107037" cy="4216539"/>
          </a:xfrm>
          <a:prstGeom prst="rect">
            <a:avLst/>
          </a:prstGeom>
          <a:noFill/>
        </p:spPr>
        <p:txBody>
          <a:bodyPr wrap="square">
            <a:spAutoFit/>
          </a:bodyPr>
          <a:lstStyle/>
          <a:p>
            <a:pPr marL="285750" indent="-285750">
              <a:spcAft>
                <a:spcPts val="1800"/>
              </a:spcAft>
              <a:buClr>
                <a:srgbClr val="4B53BC"/>
              </a:buClr>
              <a:buFont typeface="Wingdings" panose="05000000000000000000" pitchFamily="2" charset="2"/>
              <a:buChar char="ü"/>
              <a:defRPr/>
            </a:pPr>
            <a:r>
              <a:rPr lang="en-US" dirty="0">
                <a:solidFill>
                  <a:srgbClr val="000000"/>
                </a:solidFill>
                <a:latin typeface="Segoe UI" panose="020B0502040204020203" pitchFamily="34" charset="0"/>
                <a:cs typeface="Segoe UI" panose="020B0502040204020203" pitchFamily="34" charset="0"/>
              </a:rPr>
              <a:t>Create an attendee registration page for any event to better manage attendance before and after the engagement.</a:t>
            </a:r>
          </a:p>
          <a:p>
            <a:pPr marL="285750" indent="-285750">
              <a:spcAft>
                <a:spcPts val="1800"/>
              </a:spcAft>
              <a:buClr>
                <a:srgbClr val="4B53BC"/>
              </a:buClr>
              <a:buFont typeface="Wingdings" panose="05000000000000000000" pitchFamily="2" charset="2"/>
              <a:buChar char="ü"/>
              <a:defRPr/>
            </a:pPr>
            <a:r>
              <a:rPr lang="en-US" dirty="0">
                <a:solidFill>
                  <a:srgbClr val="000000"/>
                </a:solidFill>
                <a:latin typeface="Segoe UI" panose="020B0502040204020203" pitchFamily="34" charset="0"/>
                <a:cs typeface="Segoe UI" panose="020B0502040204020203" pitchFamily="34" charset="0"/>
              </a:rPr>
              <a:t>Add custom questions to help gather additional information at the point of registration.</a:t>
            </a:r>
          </a:p>
          <a:p>
            <a:pPr marL="285750" indent="-285750">
              <a:spcAft>
                <a:spcPts val="1800"/>
              </a:spcAft>
              <a:buClr>
                <a:srgbClr val="4B53BC"/>
              </a:buClr>
              <a:buFont typeface="Wingdings" panose="05000000000000000000" pitchFamily="2" charset="2"/>
              <a:buChar char="ü"/>
              <a:defRPr/>
            </a:pPr>
            <a:r>
              <a:rPr lang="en-US" dirty="0">
                <a:solidFill>
                  <a:srgbClr val="000000"/>
                </a:solidFill>
                <a:latin typeface="Segoe UI" panose="020B0502040204020203" pitchFamily="34" charset="0"/>
                <a:cs typeface="Segoe UI" panose="020B0502040204020203" pitchFamily="34" charset="0"/>
              </a:rPr>
              <a:t>And following registration, attendees receive an email confirmation with calendar invite. </a:t>
            </a:r>
          </a:p>
          <a:p>
            <a:pPr marL="0" marR="0" lvl="0" indent="0" algn="r" defTabSz="914400" rtl="0" eaLnBrk="1" fontAlgn="auto" latinLnBrk="0" hangingPunct="1">
              <a:lnSpc>
                <a:spcPct val="100000"/>
              </a:lnSpc>
              <a:spcBef>
                <a:spcPts val="0"/>
              </a:spcBef>
              <a:spcAft>
                <a:spcPts val="1800"/>
              </a:spcAft>
              <a:buClr>
                <a:srgbClr val="4B53BC"/>
              </a:buClr>
              <a:buSzTx/>
              <a:buFontTx/>
              <a:buNone/>
              <a:tabLst/>
              <a:defRPr/>
            </a:pPr>
            <a:endParaRPr kumimoji="0" lang="en-US" sz="1400" b="0" i="0" u="none" strike="noStrike" kern="1200" cap="none" spc="0" normalizeH="0" baseline="0" noProof="0" dirty="0">
              <a:ln>
                <a:noFill/>
              </a:ln>
              <a:solidFill>
                <a:srgbClr val="282828"/>
              </a:solidFill>
              <a:effectLst/>
              <a:uLnTx/>
              <a:uFillTx/>
              <a:latin typeface="Segoe UI"/>
              <a:ea typeface="+mn-ea"/>
              <a:cs typeface="Times New Roman"/>
            </a:endParaRPr>
          </a:p>
          <a:p>
            <a:pPr marL="0" marR="0" lvl="0" indent="0" defTabSz="914400" rtl="0" eaLnBrk="1" fontAlgn="auto" latinLnBrk="0" hangingPunct="1">
              <a:lnSpc>
                <a:spcPct val="100000"/>
              </a:lnSpc>
              <a:spcBef>
                <a:spcPts val="0"/>
              </a:spcBef>
              <a:spcAft>
                <a:spcPts val="1800"/>
              </a:spcAft>
              <a:buClr>
                <a:srgbClr val="4B53BC"/>
              </a:buClr>
              <a:buSzTx/>
              <a:buFontTx/>
              <a:buNone/>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Times New Roman"/>
              </a:rPr>
              <a:t>Release = H1 CY2021</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75A87356-A9B9-4476-9793-91E4A5D3CFD9}"/>
              </a:ext>
              <a:ext uri="{C183D7F6-B498-43B3-948B-1728B52AA6E4}">
                <adec:decorative xmlns:adec="http://schemas.microsoft.com/office/drawing/2017/decorative" val="1"/>
              </a:ext>
            </a:extLst>
          </p:cNvPr>
          <p:cNvSpPr/>
          <p:nvPr/>
        </p:nvSpPr>
        <p:spPr bwMode="auto">
          <a:xfrm>
            <a:off x="6959600" y="0"/>
            <a:ext cx="52324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6DE00C2-51C8-44E2-A937-63DE62EB412D}"/>
              </a:ext>
              <a:ext uri="{C183D7F6-B498-43B3-948B-1728B52AA6E4}">
                <adec:decorative xmlns:adec="http://schemas.microsoft.com/office/drawing/2017/decorative" val="1"/>
              </a:ext>
            </a:extLst>
          </p:cNvPr>
          <p:cNvSpPr/>
          <p:nvPr/>
        </p:nvSpPr>
        <p:spPr bwMode="auto">
          <a:xfrm>
            <a:off x="5194300" y="1555750"/>
            <a:ext cx="6426200" cy="37084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descr="Screen shot of a registration page.">
            <a:extLst>
              <a:ext uri="{FF2B5EF4-FFF2-40B4-BE49-F238E27FC236}">
                <a16:creationId xmlns:a16="http://schemas.microsoft.com/office/drawing/2014/main" id="{DFD64DC9-A017-4D7A-A680-C07624F68364}"/>
              </a:ext>
            </a:extLst>
          </p:cNvPr>
          <p:cNvGrpSpPr/>
          <p:nvPr/>
        </p:nvGrpSpPr>
        <p:grpSpPr>
          <a:xfrm>
            <a:off x="5744441" y="1593850"/>
            <a:ext cx="5326736" cy="3766662"/>
            <a:chOff x="-2469645" y="625222"/>
            <a:chExt cx="6829679" cy="4829428"/>
          </a:xfrm>
        </p:grpSpPr>
        <p:grpSp>
          <p:nvGrpSpPr>
            <p:cNvPr id="6" name="Group 5">
              <a:extLst>
                <a:ext uri="{FF2B5EF4-FFF2-40B4-BE49-F238E27FC236}">
                  <a16:creationId xmlns:a16="http://schemas.microsoft.com/office/drawing/2014/main" id="{D35177F7-F659-4A81-A9FB-B8999C09B1AA}"/>
                </a:ext>
              </a:extLst>
            </p:cNvPr>
            <p:cNvGrpSpPr/>
            <p:nvPr/>
          </p:nvGrpSpPr>
          <p:grpSpPr>
            <a:xfrm>
              <a:off x="-2469645" y="625222"/>
              <a:ext cx="6829679" cy="4829428"/>
              <a:chOff x="5429755" y="1399922"/>
              <a:chExt cx="6829679" cy="4829428"/>
            </a:xfrm>
          </p:grpSpPr>
          <p:grpSp>
            <p:nvGrpSpPr>
              <p:cNvPr id="5" name="Group 4">
                <a:extLst>
                  <a:ext uri="{FF2B5EF4-FFF2-40B4-BE49-F238E27FC236}">
                    <a16:creationId xmlns:a16="http://schemas.microsoft.com/office/drawing/2014/main" id="{2217AF4A-8F4E-4CA6-945A-6BF89E0B2FFA}"/>
                  </a:ext>
                </a:extLst>
              </p:cNvPr>
              <p:cNvGrpSpPr/>
              <p:nvPr/>
            </p:nvGrpSpPr>
            <p:grpSpPr>
              <a:xfrm>
                <a:off x="5429755" y="2023741"/>
                <a:ext cx="6829679" cy="4205609"/>
                <a:chOff x="5429755" y="1408015"/>
                <a:chExt cx="6829679" cy="4205609"/>
              </a:xfrm>
            </p:grpSpPr>
            <p:pic>
              <p:nvPicPr>
                <p:cNvPr id="3" name="Picture 2">
                  <a:extLst>
                    <a:ext uri="{FF2B5EF4-FFF2-40B4-BE49-F238E27FC236}">
                      <a16:creationId xmlns:a16="http://schemas.microsoft.com/office/drawing/2014/main" id="{5FCA57F5-497D-4293-BCF2-F5D857631B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9755" y="1408015"/>
                  <a:ext cx="6713694" cy="4205609"/>
                </a:xfrm>
                <a:prstGeom prst="rect">
                  <a:avLst/>
                </a:prstGeom>
              </p:spPr>
            </p:pic>
            <p:pic>
              <p:nvPicPr>
                <p:cNvPr id="7" name="Picture 6">
                  <a:extLst>
                    <a:ext uri="{FF2B5EF4-FFF2-40B4-BE49-F238E27FC236}">
                      <a16:creationId xmlns:a16="http://schemas.microsoft.com/office/drawing/2014/main" id="{09EA003E-B1D4-4C57-BB9E-2FBFA44247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93742" y="1416107"/>
                  <a:ext cx="3665692" cy="4197517"/>
                </a:xfrm>
                <a:prstGeom prst="rect">
                  <a:avLst/>
                </a:prstGeom>
              </p:spPr>
            </p:pic>
          </p:grpSp>
          <p:pic>
            <p:nvPicPr>
              <p:cNvPr id="10" name="Picture 9">
                <a:extLst>
                  <a:ext uri="{FF2B5EF4-FFF2-40B4-BE49-F238E27FC236}">
                    <a16:creationId xmlns:a16="http://schemas.microsoft.com/office/drawing/2014/main" id="{F31972BE-8CEF-41D5-A744-90FA9BBF11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29755" y="1399922"/>
                <a:ext cx="6829679" cy="905836"/>
              </a:xfrm>
              <a:prstGeom prst="rect">
                <a:avLst/>
              </a:prstGeom>
            </p:spPr>
          </p:pic>
        </p:grpSp>
        <p:sp>
          <p:nvSpPr>
            <p:cNvPr id="12" name="TextBox 11">
              <a:extLst>
                <a:ext uri="{FF2B5EF4-FFF2-40B4-BE49-F238E27FC236}">
                  <a16:creationId xmlns:a16="http://schemas.microsoft.com/office/drawing/2014/main" id="{18D8529F-C5B0-46C9-B97E-F1DD6545FE04}"/>
                </a:ext>
              </a:extLst>
            </p:cNvPr>
            <p:cNvSpPr txBox="1"/>
            <p:nvPr/>
          </p:nvSpPr>
          <p:spPr>
            <a:xfrm>
              <a:off x="-2386895" y="1572677"/>
              <a:ext cx="6596743" cy="517064"/>
            </a:xfrm>
            <a:prstGeom prst="rect">
              <a:avLst/>
            </a:prstGeom>
            <a:solidFill>
              <a:srgbClr val="FFFFFF"/>
            </a:solid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cs typeface="Segoe UI Light" panose="020B0502040204020203" pitchFamily="34" charset="0"/>
                </a:rPr>
                <a:t>Contoso Presents: The Future of Design </a:t>
              </a:r>
            </a:p>
          </p:txBody>
        </p:sp>
      </p:grpSp>
      <p:pic>
        <p:nvPicPr>
          <p:cNvPr id="11" name="Picture 10" descr="Tablet">
            <a:extLst>
              <a:ext uri="{FF2B5EF4-FFF2-40B4-BE49-F238E27FC236}">
                <a16:creationId xmlns:a16="http://schemas.microsoft.com/office/drawing/2014/main" id="{A61F62F9-089F-48D7-B680-C089783BB4E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46278" y="1273066"/>
            <a:ext cx="6832600" cy="4168275"/>
          </a:xfrm>
          <a:prstGeom prst="rect">
            <a:avLst/>
          </a:prstGeom>
        </p:spPr>
      </p:pic>
    </p:spTree>
    <p:extLst>
      <p:ext uri="{BB962C8B-B14F-4D97-AF65-F5344CB8AC3E}">
        <p14:creationId xmlns:p14="http://schemas.microsoft.com/office/powerpoint/2010/main" val="24930218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06BCE08-6A5E-4E01-B605-E75461E8186E}"/>
              </a:ext>
            </a:extLst>
          </p:cNvPr>
          <p:cNvSpPr txBox="1"/>
          <p:nvPr/>
        </p:nvSpPr>
        <p:spPr>
          <a:xfrm>
            <a:off x="505028" y="2405874"/>
            <a:ext cx="4366035" cy="4001095"/>
          </a:xfrm>
          <a:prstGeom prst="rect">
            <a:avLst/>
          </a:prstGeom>
          <a:noFill/>
        </p:spPr>
        <p:txBody>
          <a:bodyPr wrap="square" lIns="91440" tIns="45720" rIns="91440" bIns="45720" anchor="t">
            <a:spAutoFit/>
          </a:bodyPr>
          <a:lstStyle/>
          <a:p>
            <a:pPr marL="285750" marR="0" lvl="0" indent="-285750" algn="l" defTabSz="914400" rtl="0" eaLnBrk="1" fontAlgn="auto" latinLnBrk="0" hangingPunct="1">
              <a:spcAft>
                <a:spcPts val="1800"/>
              </a:spcAft>
              <a:buClr>
                <a:srgbClr val="4B53BC"/>
              </a:buClr>
              <a:buSzTx/>
              <a:buFont typeface="Wingdings" panose="05000000000000000000" pitchFamily="2" charset="2"/>
              <a:buChar char="ü"/>
              <a:tabLst/>
              <a:defRPr/>
            </a:pPr>
            <a:r>
              <a:rPr lang="en-US" dirty="0">
                <a:solidFill>
                  <a:srgbClr val="1D1D1D"/>
                </a:solidFill>
                <a:latin typeface="Segoe UI"/>
                <a:cs typeface="Segoe UI"/>
              </a:rPr>
              <a:t>Presenters and organizers can easily </a:t>
            </a:r>
            <a:r>
              <a:rPr lang="en-US" dirty="0">
                <a:solidFill>
                  <a:srgbClr val="000000"/>
                </a:solidFill>
                <a:latin typeface="Segoe UI"/>
                <a:cs typeface="Segoe UI"/>
              </a:rPr>
              <a:t>view attendance and interactions during the event</a:t>
            </a:r>
          </a:p>
          <a:p>
            <a:pPr marL="285750" marR="0" lvl="0" indent="-285750" algn="l" defTabSz="914400" rtl="0" eaLnBrk="1" fontAlgn="auto" latinLnBrk="0" hangingPunct="1">
              <a:spcAft>
                <a:spcPts val="1800"/>
              </a:spcAft>
              <a:buClr>
                <a:srgbClr val="4B53BC"/>
              </a:buClr>
              <a:buSzTx/>
              <a:buFont typeface="Wingdings" panose="05000000000000000000" pitchFamily="2" charset="2"/>
              <a:buChar char="ü"/>
              <a:tabLst/>
              <a:defRPr/>
            </a:pPr>
            <a:r>
              <a:rPr lang="en-US" dirty="0">
                <a:solidFill>
                  <a:srgbClr val="000000"/>
                </a:solidFill>
                <a:latin typeface="Segoe UI"/>
                <a:cs typeface="Segoe UI"/>
              </a:rPr>
              <a:t>And leverage scheduling and reporting APIs to share data into marketing automation and CRM tools.</a:t>
            </a:r>
          </a:p>
          <a:p>
            <a:pPr marL="285750" indent="-285750">
              <a:spcAft>
                <a:spcPts val="1800"/>
              </a:spcAft>
              <a:buClr>
                <a:srgbClr val="4B53BC"/>
              </a:buClr>
              <a:buFont typeface="Wingdings" panose="05000000000000000000" pitchFamily="2" charset="2"/>
              <a:buChar char="ü"/>
              <a:defRPr/>
            </a:pPr>
            <a:r>
              <a:rPr lang="en-US" dirty="0">
                <a:solidFill>
                  <a:srgbClr val="000000"/>
                </a:solidFill>
                <a:latin typeface="Segoe UI"/>
                <a:cs typeface="Segoe UI"/>
              </a:rPr>
              <a:t>Download registration reports and leverage API for 3P integrations into CRM and Marketing Automation apps</a:t>
            </a:r>
          </a:p>
          <a:p>
            <a:pPr marL="285750" indent="-285750">
              <a:spcAft>
                <a:spcPts val="1800"/>
              </a:spcAft>
              <a:buClr>
                <a:srgbClr val="4B53BC"/>
              </a:buClr>
              <a:buFont typeface="Wingdings" panose="05000000000000000000" pitchFamily="2" charset="2"/>
              <a:buChar char="ü"/>
              <a:defRPr/>
            </a:pPr>
            <a:endParaRPr lang="en-US" dirty="0">
              <a:solidFill>
                <a:srgbClr val="000000"/>
              </a:solidFill>
              <a:latin typeface="Segoe UI"/>
              <a:cs typeface="Segoe UI"/>
            </a:endParaRPr>
          </a:p>
          <a:p>
            <a:pPr marL="0" marR="0" lvl="0" indent="0" defTabSz="914400" rtl="0" eaLnBrk="1" fontAlgn="auto" latinLnBrk="0" hangingPunct="1">
              <a:lnSpc>
                <a:spcPct val="100000"/>
              </a:lnSpc>
              <a:spcBef>
                <a:spcPts val="0"/>
              </a:spcBef>
              <a:spcAft>
                <a:spcPts val="1800"/>
              </a:spcAft>
              <a:buClr>
                <a:srgbClr val="4B53BC"/>
              </a:buClr>
              <a:buSzTx/>
              <a:buFontTx/>
              <a:buNone/>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Times New Roman"/>
              </a:rPr>
              <a:t>Release = H1 CY2021</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1A65170A-FBAE-43A3-99FC-029D292CC0E5}"/>
              </a:ext>
              <a:ext uri="{C183D7F6-B498-43B3-948B-1728B52AA6E4}">
                <adec:decorative xmlns:adec="http://schemas.microsoft.com/office/drawing/2017/decorative" val="1"/>
              </a:ext>
            </a:extLst>
          </p:cNvPr>
          <p:cNvSpPr/>
          <p:nvPr/>
        </p:nvSpPr>
        <p:spPr bwMode="auto">
          <a:xfrm>
            <a:off x="6959600" y="0"/>
            <a:ext cx="52324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Teams screen showing Webinar options.">
            <a:extLst>
              <a:ext uri="{FF2B5EF4-FFF2-40B4-BE49-F238E27FC236}">
                <a16:creationId xmlns:a16="http://schemas.microsoft.com/office/drawing/2014/main" id="{7AC53181-BBA7-4FA6-AFBB-44BCDE05E8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32401" y="1617651"/>
            <a:ext cx="6362699" cy="3633639"/>
          </a:xfrm>
          <a:prstGeom prst="rect">
            <a:avLst/>
          </a:prstGeom>
        </p:spPr>
      </p:pic>
      <p:pic>
        <p:nvPicPr>
          <p:cNvPr id="14" name="Picture 13" descr="Tablet">
            <a:extLst>
              <a:ext uri="{FF2B5EF4-FFF2-40B4-BE49-F238E27FC236}">
                <a16:creationId xmlns:a16="http://schemas.microsoft.com/office/drawing/2014/main" id="{218E387A-5332-48AF-9268-1EE0D6FF30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91509" y="1288673"/>
            <a:ext cx="6832600" cy="4168275"/>
          </a:xfrm>
          <a:prstGeom prst="rect">
            <a:avLst/>
          </a:prstGeom>
        </p:spPr>
      </p:pic>
      <p:sp>
        <p:nvSpPr>
          <p:cNvPr id="8" name="Title 1">
            <a:extLst>
              <a:ext uri="{FF2B5EF4-FFF2-40B4-BE49-F238E27FC236}">
                <a16:creationId xmlns:a16="http://schemas.microsoft.com/office/drawing/2014/main" id="{E10C58F0-2E47-489B-BC2F-C4A3C9F41D42}"/>
              </a:ext>
            </a:extLst>
          </p:cNvPr>
          <p:cNvSpPr txBox="1">
            <a:spLocks/>
          </p:cNvSpPr>
          <p:nvPr/>
        </p:nvSpPr>
        <p:spPr>
          <a:xfrm>
            <a:off x="571500" y="767347"/>
            <a:ext cx="4727944" cy="665163"/>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r>
              <a:rPr lang="en-US" sz="3600" spc="-50" dirty="0">
                <a:solidFill>
                  <a:srgbClr val="4B53BC"/>
                </a:solidFill>
              </a:rPr>
              <a:t>Attendee Reporting</a:t>
            </a:r>
            <a:endParaRPr lang="en-US" sz="2400" spc="-50" dirty="0">
              <a:solidFill>
                <a:srgbClr val="292828"/>
              </a:solidFill>
            </a:endParaRPr>
          </a:p>
        </p:txBody>
      </p:sp>
    </p:spTree>
    <p:extLst>
      <p:ext uri="{BB962C8B-B14F-4D97-AF65-F5344CB8AC3E}">
        <p14:creationId xmlns:p14="http://schemas.microsoft.com/office/powerpoint/2010/main" val="5914401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06BCE08-6A5E-4E01-B605-E75461E8186E}"/>
              </a:ext>
            </a:extLst>
          </p:cNvPr>
          <p:cNvSpPr txBox="1"/>
          <p:nvPr/>
        </p:nvSpPr>
        <p:spPr>
          <a:xfrm>
            <a:off x="505028" y="2405874"/>
            <a:ext cx="4366035" cy="409342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spcAft>
                <a:spcPts val="1800"/>
              </a:spcAft>
              <a:buClr>
                <a:srgbClr val="4B53BC"/>
              </a:buClr>
              <a:buSzTx/>
              <a:buFont typeface="Wingdings" panose="05000000000000000000" pitchFamily="2" charset="2"/>
              <a:buChar char="ü"/>
              <a:tabLst/>
              <a:defRPr/>
            </a:pPr>
            <a:r>
              <a:rPr lang="en-US" b="0" i="0" dirty="0">
                <a:solidFill>
                  <a:srgbClr val="333333"/>
                </a:solidFill>
                <a:effectLst/>
                <a:latin typeface="SegoeUI"/>
              </a:rPr>
              <a:t>Today: Dynamics 365 Marketing  campaigns using the robust event capabilities in Teams and the attendee management experiences from Dynamics 365 Marketing.</a:t>
            </a:r>
          </a:p>
          <a:p>
            <a:pPr marL="285750" marR="0" lvl="0" indent="-285750" algn="l" defTabSz="914400" rtl="0" eaLnBrk="1" fontAlgn="auto" latinLnBrk="0" hangingPunct="1">
              <a:spcAft>
                <a:spcPts val="1800"/>
              </a:spcAft>
              <a:buClr>
                <a:srgbClr val="4B53BC"/>
              </a:buClr>
              <a:buSzTx/>
              <a:buFont typeface="Wingdings" panose="05000000000000000000" pitchFamily="2" charset="2"/>
              <a:buChar char="ü"/>
              <a:tabLst/>
              <a:defRPr/>
            </a:pPr>
            <a:r>
              <a:rPr lang="en-US" b="0" i="0" dirty="0">
                <a:solidFill>
                  <a:srgbClr val="333333"/>
                </a:solidFill>
                <a:effectLst/>
                <a:latin typeface="SegoeUI"/>
              </a:rPr>
              <a:t>Coming soon, following a Teams webinar, customers can connect to Dynamics 365 Marketing to deliver a range of marketing activities, from basic follow-up communications to more sophisticated relationship marketing campaigns. </a:t>
            </a:r>
            <a:endParaRPr lang="en-US" dirty="0">
              <a:solidFill>
                <a:srgbClr val="000000"/>
              </a:solidFill>
              <a:latin typeface="Segoe UI"/>
              <a:cs typeface="Segoe UI"/>
            </a:endParaRPr>
          </a:p>
          <a:p>
            <a:pPr marL="0" marR="0" lvl="0" indent="0" defTabSz="914400" rtl="0" eaLnBrk="1" fontAlgn="auto" latinLnBrk="0" hangingPunct="1">
              <a:lnSpc>
                <a:spcPct val="100000"/>
              </a:lnSpc>
              <a:spcBef>
                <a:spcPts val="0"/>
              </a:spcBef>
              <a:spcAft>
                <a:spcPts val="1800"/>
              </a:spcAft>
              <a:buClr>
                <a:srgbClr val="4B53BC"/>
              </a:buClr>
              <a:buSzTx/>
              <a:buFontTx/>
              <a:buNone/>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Times New Roman"/>
              </a:rPr>
              <a:t>Release = H1 CY2021</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1A65170A-FBAE-43A3-99FC-029D292CC0E5}"/>
              </a:ext>
              <a:ext uri="{C183D7F6-B498-43B3-948B-1728B52AA6E4}">
                <adec:decorative xmlns:adec="http://schemas.microsoft.com/office/drawing/2017/decorative" val="1"/>
              </a:ext>
            </a:extLst>
          </p:cNvPr>
          <p:cNvSpPr/>
          <p:nvPr/>
        </p:nvSpPr>
        <p:spPr bwMode="auto">
          <a:xfrm>
            <a:off x="6959600" y="0"/>
            <a:ext cx="52324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E10C58F0-2E47-489B-BC2F-C4A3C9F41D42}"/>
              </a:ext>
            </a:extLst>
          </p:cNvPr>
          <p:cNvSpPr txBox="1">
            <a:spLocks/>
          </p:cNvSpPr>
          <p:nvPr/>
        </p:nvSpPr>
        <p:spPr>
          <a:xfrm>
            <a:off x="571500" y="767347"/>
            <a:ext cx="4727944" cy="665163"/>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r>
              <a:rPr lang="en-US" sz="3600" spc="-50" dirty="0">
                <a:solidFill>
                  <a:srgbClr val="4B53BC"/>
                </a:solidFill>
              </a:rPr>
              <a:t>Dynamics 365 Event Experience</a:t>
            </a:r>
            <a:endParaRPr lang="en-US" sz="2400" spc="-50" dirty="0">
              <a:solidFill>
                <a:srgbClr val="292828"/>
              </a:solidFill>
            </a:endParaRPr>
          </a:p>
        </p:txBody>
      </p:sp>
      <p:pic>
        <p:nvPicPr>
          <p:cNvPr id="5122" name="Picture 2">
            <a:extLst>
              <a:ext uri="{FF2B5EF4-FFF2-40B4-BE49-F238E27FC236}">
                <a16:creationId xmlns:a16="http://schemas.microsoft.com/office/drawing/2014/main" id="{0D19B6E5-1CE7-4A24-83B1-24663B3BE2AD}"/>
              </a:ext>
            </a:extLst>
          </p:cNvPr>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5234073" y="1602376"/>
            <a:ext cx="6378807" cy="36140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Tablet">
            <a:extLst>
              <a:ext uri="{FF2B5EF4-FFF2-40B4-BE49-F238E27FC236}">
                <a16:creationId xmlns:a16="http://schemas.microsoft.com/office/drawing/2014/main" id="{218E387A-5332-48AF-9268-1EE0D6FF30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91509" y="1288673"/>
            <a:ext cx="6832600" cy="4168275"/>
          </a:xfrm>
          <a:prstGeom prst="rect">
            <a:avLst/>
          </a:prstGeom>
        </p:spPr>
      </p:pic>
    </p:spTree>
    <p:extLst>
      <p:ext uri="{BB962C8B-B14F-4D97-AF65-F5344CB8AC3E}">
        <p14:creationId xmlns:p14="http://schemas.microsoft.com/office/powerpoint/2010/main" val="10401226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AEB9-A80B-4261-8D57-797A800BE2E6}"/>
              </a:ext>
            </a:extLst>
          </p:cNvPr>
          <p:cNvSpPr>
            <a:spLocks noGrp="1"/>
          </p:cNvSpPr>
          <p:nvPr>
            <p:ph type="title"/>
          </p:nvPr>
        </p:nvSpPr>
        <p:spPr>
          <a:xfrm>
            <a:off x="637683" y="768401"/>
            <a:ext cx="4530314" cy="744014"/>
          </a:xfrm>
        </p:spPr>
        <p:txBody>
          <a:bodyPr/>
          <a:lstStyle/>
          <a:p>
            <a:r>
              <a:rPr lang="en-US" sz="3600" spc="-50" dirty="0">
                <a:solidFill>
                  <a:srgbClr val="4B53BC"/>
                </a:solidFill>
              </a:rPr>
              <a:t>View-Only Experience</a:t>
            </a:r>
            <a:br>
              <a:rPr lang="en-US" sz="3600" spc="-50" dirty="0">
                <a:solidFill>
                  <a:srgbClr val="4B53BC"/>
                </a:solidFill>
              </a:rPr>
            </a:br>
            <a:r>
              <a:rPr lang="en-US" sz="2400" spc="-50" dirty="0">
                <a:solidFill>
                  <a:srgbClr val="292828"/>
                </a:solidFill>
              </a:rPr>
              <a:t>“Overflow”</a:t>
            </a:r>
          </a:p>
        </p:txBody>
      </p:sp>
      <p:sp>
        <p:nvSpPr>
          <p:cNvPr id="3" name="Content Placeholder 2">
            <a:extLst>
              <a:ext uri="{FF2B5EF4-FFF2-40B4-BE49-F238E27FC236}">
                <a16:creationId xmlns:a16="http://schemas.microsoft.com/office/drawing/2014/main" id="{9B384257-4743-483D-A6D4-E530DF062B5B}"/>
              </a:ext>
            </a:extLst>
          </p:cNvPr>
          <p:cNvSpPr>
            <a:spLocks noGrp="1"/>
          </p:cNvSpPr>
          <p:nvPr>
            <p:ph sz="quarter" idx="10"/>
          </p:nvPr>
        </p:nvSpPr>
        <p:spPr>
          <a:xfrm>
            <a:off x="615844" y="2412627"/>
            <a:ext cx="4007774" cy="3961084"/>
          </a:xfrm>
        </p:spPr>
        <p:txBody>
          <a:bodyPr vert="horz" wrap="square" lIns="0" tIns="0" rIns="0" bIns="0" rtlCol="0" anchor="t">
            <a:spAutoFit/>
          </a:bodyPr>
          <a:lstStyle/>
          <a:p>
            <a:pPr marL="285750" indent="-285750">
              <a:lnSpc>
                <a:spcPct val="100000"/>
              </a:lnSpc>
              <a:buClr>
                <a:srgbClr val="4B53BC"/>
              </a:buClr>
              <a:buFont typeface="Wingdings" panose="05000000000000000000" pitchFamily="2" charset="2"/>
              <a:buChar char="ü"/>
            </a:pPr>
            <a:r>
              <a:rPr lang="en-US" sz="1800" dirty="0">
                <a:solidFill>
                  <a:srgbClr val="000000"/>
                </a:solidFill>
                <a:latin typeface="Segoe UI"/>
                <a:cs typeface="Segoe UI"/>
              </a:rPr>
              <a:t>Host 1,000 attendees with full interactivity, including polls, video sharing and reactions</a:t>
            </a:r>
          </a:p>
          <a:p>
            <a:pPr marL="285750" indent="-285750">
              <a:lnSpc>
                <a:spcPct val="100000"/>
              </a:lnSpc>
              <a:buClr>
                <a:srgbClr val="4B53BC"/>
              </a:buClr>
              <a:buFont typeface="Wingdings" panose="05000000000000000000" pitchFamily="2" charset="2"/>
              <a:buChar char="ü"/>
            </a:pPr>
            <a:endParaRPr lang="en-US" sz="1800" dirty="0">
              <a:solidFill>
                <a:srgbClr val="000000"/>
              </a:solidFill>
              <a:latin typeface="Segoe UI" panose="020B0502040204020203" pitchFamily="34" charset="0"/>
              <a:cs typeface="Segoe UI" panose="020B0502040204020203" pitchFamily="34" charset="0"/>
            </a:endParaRPr>
          </a:p>
          <a:p>
            <a:pPr marL="285750" indent="-285750">
              <a:lnSpc>
                <a:spcPct val="100000"/>
              </a:lnSpc>
              <a:buClr>
                <a:srgbClr val="4B53BC"/>
              </a:buClr>
              <a:buFont typeface="Wingdings" panose="05000000000000000000" pitchFamily="2" charset="2"/>
              <a:buChar char="ü"/>
            </a:pPr>
            <a:r>
              <a:rPr lang="en-US" sz="1800" dirty="0">
                <a:solidFill>
                  <a:srgbClr val="000000"/>
                </a:solidFill>
                <a:latin typeface="Segoe UI"/>
                <a:cs typeface="Segoe UI"/>
              </a:rPr>
              <a:t>Broadcast up to 10,000 attendees with a view-only experience to minimize interruptions. During this time of increased remote work, take advantage of even larger 20,000-person broadcasts through the end of this year</a:t>
            </a:r>
          </a:p>
          <a:p>
            <a:endParaRPr lang="en-US" sz="1800" dirty="0">
              <a:solidFill>
                <a:srgbClr val="3B3B3B"/>
              </a:solidFill>
              <a:latin typeface="Segoe UI" panose="020B0502040204020203" pitchFamily="34" charset="0"/>
              <a:cs typeface="Segoe UI" panose="020B0502040204020203" pitchFamily="34" charset="0"/>
            </a:endParaRPr>
          </a:p>
          <a:p>
            <a:endParaRPr lang="en-US" sz="1800" dirty="0">
              <a:solidFill>
                <a:srgbClr val="3B3B3B"/>
              </a:solidFill>
              <a:latin typeface="Segoe UI" panose="020B0502040204020203" pitchFamily="34" charset="0"/>
              <a:cs typeface="Segoe UI" panose="020B0502040204020203" pitchFamily="34" charset="0"/>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282828"/>
                </a:solidFill>
                <a:effectLst/>
                <a:uLnTx/>
                <a:uFillTx/>
                <a:latin typeface="Segoe UI"/>
                <a:ea typeface="+mn-ea"/>
                <a:cs typeface="Times New Roman"/>
              </a:rPr>
              <a:t>Release = H1 CY2021</a:t>
            </a:r>
          </a:p>
          <a:p>
            <a:endParaRPr lang="en-US" sz="1600" dirty="0">
              <a:solidFill>
                <a:srgbClr val="282828"/>
              </a:solidFill>
              <a:latin typeface="Segoe UI"/>
              <a:cs typeface="Times New Roman"/>
            </a:endParaRPr>
          </a:p>
        </p:txBody>
      </p:sp>
      <p:sp>
        <p:nvSpPr>
          <p:cNvPr id="20" name="Rectangle 19">
            <a:extLst>
              <a:ext uri="{FF2B5EF4-FFF2-40B4-BE49-F238E27FC236}">
                <a16:creationId xmlns:a16="http://schemas.microsoft.com/office/drawing/2014/main" id="{3A1A151D-9CCC-4C7B-B280-60432061F10F}"/>
              </a:ext>
              <a:ext uri="{C183D7F6-B498-43B3-948B-1728B52AA6E4}">
                <adec:decorative xmlns:adec="http://schemas.microsoft.com/office/drawing/2017/decorative" val="1"/>
              </a:ext>
            </a:extLst>
          </p:cNvPr>
          <p:cNvSpPr/>
          <p:nvPr/>
        </p:nvSpPr>
        <p:spPr bwMode="auto">
          <a:xfrm>
            <a:off x="6959600" y="0"/>
            <a:ext cx="52324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descr="Tablet showing a teams meeting with multimple people.">
            <a:extLst>
              <a:ext uri="{FF2B5EF4-FFF2-40B4-BE49-F238E27FC236}">
                <a16:creationId xmlns:a16="http://schemas.microsoft.com/office/drawing/2014/main" id="{7D3259E4-5DAA-498F-AD75-D1C7B80F15A5}"/>
              </a:ext>
            </a:extLst>
          </p:cNvPr>
          <p:cNvGrpSpPr/>
          <p:nvPr/>
        </p:nvGrpSpPr>
        <p:grpSpPr>
          <a:xfrm>
            <a:off x="5232401" y="1140408"/>
            <a:ext cx="6832600" cy="4168275"/>
            <a:chOff x="4745279" y="971550"/>
            <a:chExt cx="7446721" cy="4542924"/>
          </a:xfrm>
        </p:grpSpPr>
        <p:grpSp>
          <p:nvGrpSpPr>
            <p:cNvPr id="18" name="Group 17">
              <a:extLst>
                <a:ext uri="{FF2B5EF4-FFF2-40B4-BE49-F238E27FC236}">
                  <a16:creationId xmlns:a16="http://schemas.microsoft.com/office/drawing/2014/main" id="{4775A213-7271-4236-A7DF-3A3B6AE3DB30}"/>
                </a:ext>
              </a:extLst>
            </p:cNvPr>
            <p:cNvGrpSpPr/>
            <p:nvPr/>
          </p:nvGrpSpPr>
          <p:grpSpPr>
            <a:xfrm>
              <a:off x="4945471" y="1272674"/>
              <a:ext cx="7005185" cy="4038600"/>
              <a:chOff x="5507331" y="1933131"/>
              <a:chExt cx="6741950" cy="3886841"/>
            </a:xfrm>
          </p:grpSpPr>
          <p:grpSp>
            <p:nvGrpSpPr>
              <p:cNvPr id="4" name="Group 3" descr="Teams Call">
                <a:extLst>
                  <a:ext uri="{FF2B5EF4-FFF2-40B4-BE49-F238E27FC236}">
                    <a16:creationId xmlns:a16="http://schemas.microsoft.com/office/drawing/2014/main" id="{92965E7A-5D0B-4A8F-8F18-5580C8475B26}"/>
                  </a:ext>
                </a:extLst>
              </p:cNvPr>
              <p:cNvGrpSpPr/>
              <p:nvPr/>
            </p:nvGrpSpPr>
            <p:grpSpPr>
              <a:xfrm>
                <a:off x="5507331" y="1933131"/>
                <a:ext cx="6741950" cy="3886841"/>
                <a:chOff x="4812223" y="1543900"/>
                <a:chExt cx="7379777" cy="4186320"/>
              </a:xfrm>
            </p:grpSpPr>
            <p:pic>
              <p:nvPicPr>
                <p:cNvPr id="6" name="Picture 5" descr="A group of people posing for the camera&#10;&#10;Description automatically generated">
                  <a:extLst>
                    <a:ext uri="{FF2B5EF4-FFF2-40B4-BE49-F238E27FC236}">
                      <a16:creationId xmlns:a16="http://schemas.microsoft.com/office/drawing/2014/main" id="{EAED11EA-A334-4EF2-98D5-4A2C52D076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2223" y="1543900"/>
                  <a:ext cx="7379777" cy="4186320"/>
                </a:xfrm>
                <a:prstGeom prst="rect">
                  <a:avLst/>
                </a:prstGeom>
              </p:spPr>
            </p:pic>
            <p:pic>
              <p:nvPicPr>
                <p:cNvPr id="8" name="Picture 4" descr="A screenshot of a cell phone&#10;&#10;Description generated with very high confidence">
                  <a:extLst>
                    <a:ext uri="{FF2B5EF4-FFF2-40B4-BE49-F238E27FC236}">
                      <a16:creationId xmlns:a16="http://schemas.microsoft.com/office/drawing/2014/main" id="{003F9F91-9C6D-4F58-8F1A-44A5F81CB5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2728" y="1907629"/>
                  <a:ext cx="3677061" cy="2165589"/>
                </a:xfrm>
                <a:prstGeom prst="rect">
                  <a:avLst/>
                </a:prstGeom>
              </p:spPr>
            </p:pic>
            <p:pic>
              <p:nvPicPr>
                <p:cNvPr id="9" name="Picture 8" descr="A group of people posing for the camera&#10;&#10;Description automatically generated">
                  <a:extLst>
                    <a:ext uri="{FF2B5EF4-FFF2-40B4-BE49-F238E27FC236}">
                      <a16:creationId xmlns:a16="http://schemas.microsoft.com/office/drawing/2014/main" id="{FD1AE160-FF1A-42D9-8E16-0D4888C4FCE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91953" y="1967562"/>
                  <a:ext cx="1218862" cy="247725"/>
                </a:xfrm>
                <a:prstGeom prst="rect">
                  <a:avLst/>
                </a:prstGeom>
              </p:spPr>
            </p:pic>
            <p:sp>
              <p:nvSpPr>
                <p:cNvPr id="10" name="Rectangle: Rounded Corners 9">
                  <a:extLst>
                    <a:ext uri="{FF2B5EF4-FFF2-40B4-BE49-F238E27FC236}">
                      <a16:creationId xmlns:a16="http://schemas.microsoft.com/office/drawing/2014/main" id="{C80CC2A8-9F5C-4B2F-ADBF-9BD1AF087860}"/>
                    </a:ext>
                  </a:extLst>
                </p:cNvPr>
                <p:cNvSpPr/>
                <p:nvPr/>
              </p:nvSpPr>
              <p:spPr bwMode="auto">
                <a:xfrm>
                  <a:off x="5005951" y="3804509"/>
                  <a:ext cx="791793" cy="196892"/>
                </a:xfrm>
                <a:prstGeom prst="roundRect">
                  <a:avLst/>
                </a:prstGeom>
                <a:solidFill>
                  <a:schemeClr val="tx1">
                    <a:lumMod val="50000"/>
                    <a:lumOff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Conf Room 11</a:t>
                  </a:r>
                </a:p>
              </p:txBody>
            </p:sp>
          </p:grpSp>
          <p:pic>
            <p:nvPicPr>
              <p:cNvPr id="14" name="Picture 13" descr="A group of people sitting in front of a window">
                <a:extLst>
                  <a:ext uri="{FF2B5EF4-FFF2-40B4-BE49-F238E27FC236}">
                    <a16:creationId xmlns:a16="http://schemas.microsoft.com/office/drawing/2014/main" id="{2F6D71B9-39F8-4B9B-B327-B8338254EB2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516928" y="4310562"/>
                <a:ext cx="3363192" cy="1509410"/>
              </a:xfrm>
              <a:prstGeom prst="rect">
                <a:avLst/>
              </a:prstGeom>
              <a:solidFill>
                <a:schemeClr val="bg1"/>
              </a:solidFill>
              <a:ln w="10795" cap="flat" cmpd="sng" algn="ctr">
                <a:noFill/>
                <a:prstDash val="solid"/>
              </a:ln>
              <a:effectLst/>
            </p:spPr>
          </p:pic>
          <p:sp>
            <p:nvSpPr>
              <p:cNvPr id="16" name="Rectangle 15">
                <a:extLst>
                  <a:ext uri="{FF2B5EF4-FFF2-40B4-BE49-F238E27FC236}">
                    <a16:creationId xmlns:a16="http://schemas.microsoft.com/office/drawing/2014/main" id="{CD6B2055-73DB-4B78-AFE0-C5C82B349565}"/>
                  </a:ext>
                </a:extLst>
              </p:cNvPr>
              <p:cNvSpPr/>
              <p:nvPr/>
            </p:nvSpPr>
            <p:spPr bwMode="auto">
              <a:xfrm>
                <a:off x="7772739" y="2314457"/>
                <a:ext cx="3461317" cy="242032"/>
              </a:xfrm>
              <a:prstGeom prst="rect">
                <a:avLst/>
              </a:prstGeom>
              <a:noFill/>
              <a:ln w="38100">
                <a:solidFill>
                  <a:srgbClr val="4A449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 name="Picture 16" descr="A picture containing graphical user interface&#10;&#10;Description automatically generated">
              <a:extLst>
                <a:ext uri="{FF2B5EF4-FFF2-40B4-BE49-F238E27FC236}">
                  <a16:creationId xmlns:a16="http://schemas.microsoft.com/office/drawing/2014/main" id="{8E41E96C-95CD-4754-A008-97E390E4667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45279" y="971550"/>
              <a:ext cx="7446721" cy="4542924"/>
            </a:xfrm>
            <a:prstGeom prst="rect">
              <a:avLst/>
            </a:prstGeom>
          </p:spPr>
        </p:pic>
      </p:grpSp>
      <p:sp>
        <p:nvSpPr>
          <p:cNvPr id="13" name="Rectangle 12">
            <a:extLst>
              <a:ext uri="{FF2B5EF4-FFF2-40B4-BE49-F238E27FC236}">
                <a16:creationId xmlns:a16="http://schemas.microsoft.com/office/drawing/2014/main" id="{07D8AD8C-74DA-400E-9EE9-203F9A4635BA}"/>
              </a:ext>
            </a:extLst>
          </p:cNvPr>
          <p:cNvSpPr/>
          <p:nvPr/>
        </p:nvSpPr>
        <p:spPr>
          <a:xfrm>
            <a:off x="7493929" y="5558927"/>
            <a:ext cx="4239942" cy="892552"/>
          </a:xfrm>
          <a:prstGeom prst="rect">
            <a:avLst/>
          </a:prstGeom>
        </p:spPr>
        <p:txBody>
          <a:bodyPr wrap="square" lIns="0">
            <a:spAutoFit/>
          </a:bodyPr>
          <a:lstStyle/>
          <a:p>
            <a:pPr marL="0" marR="0" lvl="0" indent="0" algn="r" defTabSz="89635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702040204020203" pitchFamily="34" charset="0"/>
                <a:ea typeface="+mn-ea"/>
                <a:cs typeface="Segoe UI Semibold" panose="020B0702040204020203" pitchFamily="34" charset="0"/>
              </a:rPr>
              <a:t>1,000-person interactive meeting</a:t>
            </a:r>
          </a:p>
          <a:p>
            <a:pPr marL="0" marR="0" lvl="0" indent="0" algn="r" defTabSz="89635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B53BC"/>
                </a:solidFill>
                <a:effectLst/>
                <a:uLnTx/>
                <a:uFillTx/>
                <a:latin typeface="Segoe UI Semibold" panose="020B0702040204020203" pitchFamily="34" charset="0"/>
                <a:ea typeface="+mn-ea"/>
                <a:cs typeface="Segoe UI Semibold" panose="020B0702040204020203" pitchFamily="34" charset="0"/>
              </a:rPr>
              <a:t> </a:t>
            </a:r>
          </a:p>
          <a:p>
            <a:pPr marL="0" marR="0" lvl="0" indent="0" algn="r" defTabSz="896354" rtl="0" eaLnBrk="1" fontAlgn="auto" latinLnBrk="0" hangingPunct="1">
              <a:lnSpc>
                <a:spcPct val="100000"/>
              </a:lnSpc>
              <a:spcBef>
                <a:spcPts val="0"/>
              </a:spcBef>
              <a:spcAft>
                <a:spcPts val="0"/>
              </a:spcAft>
              <a:buClrTx/>
              <a:buSzTx/>
              <a:buFontTx/>
              <a:buNone/>
              <a:tabLst/>
              <a:defRPr/>
            </a:pPr>
            <a:r>
              <a:rPr lang="en-US" sz="2000" b="1" dirty="0">
                <a:solidFill>
                  <a:srgbClr val="4B53BC"/>
                </a:solidFill>
                <a:latin typeface="Segoe UI Semibold" panose="020B0702040204020203" pitchFamily="34" charset="0"/>
                <a:cs typeface="Segoe UI Semibold" panose="020B0702040204020203" pitchFamily="34" charset="0"/>
              </a:rPr>
              <a:t>1</a:t>
            </a:r>
            <a:r>
              <a:rPr kumimoji="0" lang="en-US" sz="2000" b="1" i="0" u="none" strike="noStrike" kern="1200" cap="none" spc="0" normalizeH="0" baseline="0" noProof="0" dirty="0">
                <a:ln>
                  <a:noFill/>
                </a:ln>
                <a:solidFill>
                  <a:srgbClr val="4B53BC"/>
                </a:solidFill>
                <a:effectLst/>
                <a:uLnTx/>
                <a:uFillTx/>
                <a:latin typeface="Segoe UI Semibold" panose="020B0702040204020203" pitchFamily="34" charset="0"/>
                <a:ea typeface="+mn-ea"/>
                <a:cs typeface="Segoe UI Semibold" panose="020B0702040204020203" pitchFamily="34" charset="0"/>
              </a:rPr>
              <a:t>0,000-person view-only broadcast</a:t>
            </a:r>
          </a:p>
        </p:txBody>
      </p:sp>
    </p:spTree>
    <p:extLst>
      <p:ext uri="{BB962C8B-B14F-4D97-AF65-F5344CB8AC3E}">
        <p14:creationId xmlns:p14="http://schemas.microsoft.com/office/powerpoint/2010/main" val="17300185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p:cNvSpPr txBox="1">
            <a:spLocks noGrp="1"/>
          </p:cNvSpPr>
          <p:nvPr>
            <p:ph type="title" idx="4294967295"/>
          </p:nvPr>
        </p:nvSpPr>
        <p:spPr>
          <a:xfrm>
            <a:off x="295633" y="356281"/>
            <a:ext cx="6998941" cy="38623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000000"/>
                </a:solidFill>
                <a:effectLst/>
                <a:uLnTx/>
                <a:uFillTx/>
                <a:latin typeface="+mj-lt"/>
                <a:ea typeface="+mn-ea"/>
                <a:cs typeface="Segoe UI" pitchFamily="34" charset="0"/>
              </a:rPr>
              <a:t>Webinar Capabilities Roadmap </a:t>
            </a:r>
            <a:endParaRPr kumimoji="0" lang="en-US" sz="3600" b="1" i="0" u="none" strike="noStrike" kern="1200" cap="none" spc="-50" normalizeH="0" baseline="0" noProof="0" dirty="0">
              <a:ln w="3175">
                <a:noFill/>
              </a:ln>
              <a:solidFill>
                <a:srgbClr val="4B53BC"/>
              </a:solidFill>
              <a:effectLst/>
              <a:uLnTx/>
              <a:uFillTx/>
              <a:latin typeface="+mj-lt"/>
              <a:ea typeface="+mn-ea"/>
              <a:cs typeface="Segoe UI" pitchFamily="34" charset="0"/>
            </a:endParaRPr>
          </a:p>
        </p:txBody>
      </p:sp>
      <p:sp>
        <p:nvSpPr>
          <p:cNvPr id="46" name="BarChartVertical_E9EC" title="Icon of a vertical bar graph">
            <a:extLst>
              <a:ext uri="{FF2B5EF4-FFF2-40B4-BE49-F238E27FC236}">
                <a16:creationId xmlns:a16="http://schemas.microsoft.com/office/drawing/2014/main" id="{98515A8A-94ED-4FE3-A44F-D493ABA1C033}"/>
              </a:ext>
            </a:extLst>
          </p:cNvPr>
          <p:cNvSpPr>
            <a:spLocks noChangeAspect="1" noEditPoints="1"/>
          </p:cNvSpPr>
          <p:nvPr/>
        </p:nvSpPr>
        <p:spPr bwMode="auto">
          <a:xfrm>
            <a:off x="6607900" y="1091735"/>
            <a:ext cx="745720" cy="745895"/>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 name="TextBox 8">
            <a:extLst>
              <a:ext uri="{FF2B5EF4-FFF2-40B4-BE49-F238E27FC236}">
                <a16:creationId xmlns:a16="http://schemas.microsoft.com/office/drawing/2014/main" id="{AA5EA2EB-9FCE-4253-A4ED-3860B073E07E}"/>
              </a:ext>
            </a:extLst>
          </p:cNvPr>
          <p:cNvSpPr txBox="1"/>
          <p:nvPr/>
        </p:nvSpPr>
        <p:spPr>
          <a:xfrm>
            <a:off x="662719" y="3367911"/>
            <a:ext cx="3936967" cy="738664"/>
          </a:xfrm>
          <a:prstGeom prst="rect">
            <a:avLst/>
          </a:prstGeom>
          <a:noFill/>
        </p:spPr>
        <p:txBody>
          <a:bodyPr wrap="square">
            <a:spAutoFit/>
          </a:bodyPr>
          <a:lstStyle/>
          <a:p>
            <a:r>
              <a:rPr lang="en-US" sz="1400" b="1" dirty="0">
                <a:solidFill>
                  <a:srgbClr val="4B53BC"/>
                </a:solidFill>
                <a:latin typeface="Segoe UI" panose="020B0502040204020203" pitchFamily="34" charset="0"/>
                <a:cs typeface="Segoe UI" panose="020B0502040204020203" pitchFamily="34" charset="0"/>
              </a:rPr>
              <a:t>Add polls to meetings</a:t>
            </a:r>
            <a:endParaRPr lang="en-US" sz="1400" dirty="0">
              <a:solidFill>
                <a:srgbClr val="4B53BC"/>
              </a:solidFill>
              <a:latin typeface="Segoe UI" panose="020B0502040204020203" pitchFamily="34" charset="0"/>
              <a:cs typeface="Segoe UI" panose="020B0502040204020203" pitchFamily="34" charset="0"/>
            </a:endParaRPr>
          </a:p>
          <a:p>
            <a:r>
              <a:rPr lang="en-US" sz="1400" b="0" i="0" u="none" strike="noStrike" kern="1200" cap="none" spc="0" normalizeH="0" baseline="0" dirty="0">
                <a:ln>
                  <a:noFill/>
                </a:ln>
                <a:solidFill>
                  <a:srgbClr val="000000"/>
                </a:solidFill>
                <a:effectLst/>
                <a:uLnTx/>
                <a:uFillTx/>
                <a:latin typeface="Segoe UI" panose="020B0502040204020203" pitchFamily="34" charset="0"/>
                <a:cs typeface="Segoe UI" panose="020B0502040204020203" pitchFamily="34" charset="0"/>
              </a:rPr>
              <a:t>Add a Forms tab to any meeting to share real-time polls and surveys </a:t>
            </a:r>
            <a:endParaRPr lang="en-US" sz="1400" dirty="0">
              <a:solidFill>
                <a:srgbClr val="000000"/>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51F1036C-E6A4-4988-980E-F3B2012EA8C1}"/>
              </a:ext>
            </a:extLst>
          </p:cNvPr>
          <p:cNvSpPr txBox="1"/>
          <p:nvPr/>
        </p:nvSpPr>
        <p:spPr>
          <a:xfrm>
            <a:off x="684517" y="2346524"/>
            <a:ext cx="4132412" cy="738664"/>
          </a:xfrm>
          <a:prstGeom prst="rect">
            <a:avLst/>
          </a:prstGeom>
          <a:noFill/>
        </p:spPr>
        <p:txBody>
          <a:bodyPr wrap="square">
            <a:spAutoFit/>
          </a:bodyPr>
          <a:lstStyle/>
          <a:p>
            <a:r>
              <a:rPr lang="en-US" sz="1400" b="1" dirty="0">
                <a:solidFill>
                  <a:srgbClr val="4B53BC"/>
                </a:solidFill>
                <a:latin typeface="Segoe UI" panose="020B0502040204020203" pitchFamily="34" charset="0"/>
                <a:cs typeface="Segoe UI" panose="020B0502040204020203" pitchFamily="34" charset="0"/>
              </a:rPr>
              <a:t>Mute all attendees</a:t>
            </a:r>
          </a:p>
          <a:p>
            <a:r>
              <a:rPr lang="en-US" sz="1400" dirty="0">
                <a:solidFill>
                  <a:srgbClr val="000000"/>
                </a:solidFill>
                <a:latin typeface="Segoe UI" panose="020B0502040204020203" pitchFamily="34" charset="0"/>
                <a:cs typeface="Segoe UI" panose="020B0502040204020203" pitchFamily="34" charset="0"/>
              </a:rPr>
              <a:t>Select the options to join all attendees on mute, without the ability for them to unmute</a:t>
            </a:r>
            <a:endParaRPr lang="en-US" sz="1400" b="0" i="0" u="none" strike="noStrike" kern="1200" cap="none" spc="0" normalizeH="0" baseline="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FBF59E3A-4A68-4FE0-B539-3A06857C7D17}"/>
              </a:ext>
            </a:extLst>
          </p:cNvPr>
          <p:cNvSpPr txBox="1"/>
          <p:nvPr/>
        </p:nvSpPr>
        <p:spPr>
          <a:xfrm>
            <a:off x="684515" y="5248733"/>
            <a:ext cx="4628153" cy="738664"/>
          </a:xfrm>
          <a:prstGeom prst="rect">
            <a:avLst/>
          </a:prstGeom>
          <a:noFill/>
        </p:spPr>
        <p:txBody>
          <a:bodyPr wrap="square">
            <a:spAutoFit/>
          </a:bodyPr>
          <a:lstStyle/>
          <a:p>
            <a:r>
              <a:rPr lang="en-US" sz="1400" b="1" dirty="0">
                <a:solidFill>
                  <a:srgbClr val="4B53BC"/>
                </a:solidFill>
                <a:latin typeface="Segoe UI" panose="020B0502040204020203" pitchFamily="34" charset="0"/>
                <a:cs typeface="Segoe UI" panose="020B0502040204020203" pitchFamily="34" charset="0"/>
              </a:rPr>
              <a:t>Raise hand and reactions</a:t>
            </a:r>
          </a:p>
          <a:p>
            <a:r>
              <a:rPr lang="en-US" sz="1400" dirty="0">
                <a:solidFill>
                  <a:srgbClr val="000000"/>
                </a:solidFill>
                <a:latin typeface="Segoe UI" panose="020B0502040204020203" pitchFamily="34" charset="0"/>
                <a:cs typeface="Segoe UI" panose="020B0502040204020203" pitchFamily="34" charset="0"/>
              </a:rPr>
              <a:t>Attendees can request to speak and share live emojis during presentations </a:t>
            </a:r>
          </a:p>
        </p:txBody>
      </p:sp>
      <p:sp>
        <p:nvSpPr>
          <p:cNvPr id="2" name="TextBox 1">
            <a:extLst>
              <a:ext uri="{FF2B5EF4-FFF2-40B4-BE49-F238E27FC236}">
                <a16:creationId xmlns:a16="http://schemas.microsoft.com/office/drawing/2014/main" id="{43094211-1DDC-4F44-893B-823B5B202B33}"/>
              </a:ext>
            </a:extLst>
          </p:cNvPr>
          <p:cNvSpPr txBox="1"/>
          <p:nvPr/>
        </p:nvSpPr>
        <p:spPr>
          <a:xfrm>
            <a:off x="684515" y="4212918"/>
            <a:ext cx="4570035" cy="954107"/>
          </a:xfrm>
          <a:prstGeom prst="rect">
            <a:avLst/>
          </a:prstGeom>
          <a:noFill/>
        </p:spPr>
        <p:txBody>
          <a:bodyPr wrap="square">
            <a:spAutoFit/>
          </a:bodyPr>
          <a:lstStyle/>
          <a:p>
            <a:r>
              <a:rPr lang="en-US" sz="1400" b="1" dirty="0">
                <a:solidFill>
                  <a:srgbClr val="4B53BC"/>
                </a:solidFill>
                <a:latin typeface="Segoe UI" panose="020B0502040204020203" pitchFamily="34" charset="0"/>
                <a:cs typeface="Segoe UI" panose="020B0502040204020203" pitchFamily="34" charset="0"/>
              </a:rPr>
              <a:t>PowerPoint Integration</a:t>
            </a:r>
            <a:endParaRPr lang="en-US" sz="1400" dirty="0">
              <a:solidFill>
                <a:srgbClr val="4B53BC"/>
              </a:solidFill>
              <a:latin typeface="Segoe UI" panose="020B0502040204020203" pitchFamily="34" charset="0"/>
              <a:cs typeface="Segoe UI" panose="020B0502040204020203" pitchFamily="34" charset="0"/>
            </a:endParaRPr>
          </a:p>
          <a:p>
            <a:r>
              <a:rPr lang="en-US" sz="1400" b="0" i="0" u="none" strike="noStrike" kern="1200" cap="none" spc="0" normalizeH="0" baseline="0" dirty="0">
                <a:ln>
                  <a:noFill/>
                </a:ln>
                <a:solidFill>
                  <a:srgbClr val="000000"/>
                </a:solidFill>
                <a:effectLst/>
                <a:uLnTx/>
                <a:uFillTx/>
                <a:latin typeface="Segoe UI" panose="020B0502040204020203" pitchFamily="34" charset="0"/>
                <a:cs typeface="Segoe UI" panose="020B0502040204020203" pitchFamily="34" charset="0"/>
              </a:rPr>
              <a:t>Use presenter view to see notes, slides and your audience. Attendees can manage slides to follow along at their own pace. </a:t>
            </a:r>
            <a:endParaRPr lang="en-US" sz="1400" dirty="0">
              <a:solidFill>
                <a:srgbClr val="000000"/>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9665B6B7-C7AD-420B-9C9D-0421062708ED}"/>
              </a:ext>
            </a:extLst>
          </p:cNvPr>
          <p:cNvSpPr txBox="1"/>
          <p:nvPr/>
        </p:nvSpPr>
        <p:spPr>
          <a:xfrm>
            <a:off x="684516" y="1564600"/>
            <a:ext cx="2418936" cy="400110"/>
          </a:xfrm>
          <a:prstGeom prst="rect">
            <a:avLst/>
          </a:prstGeom>
          <a:noFill/>
        </p:spPr>
        <p:txBody>
          <a:bodyPr wrap="square">
            <a:spAutoFit/>
          </a:bodyPr>
          <a:lstStyle/>
          <a:p>
            <a:r>
              <a:rPr kumimoji="0" lang="en-US" sz="2000" b="1" i="0" u="none" strike="noStrike" kern="1200" cap="none" spc="-50" normalizeH="0" baseline="0" noProof="0" dirty="0">
                <a:ln w="3175">
                  <a:noFill/>
                </a:ln>
                <a:solidFill>
                  <a:srgbClr val="4B53BC"/>
                </a:solidFill>
                <a:effectLst/>
                <a:uLnTx/>
                <a:uFillTx/>
                <a:latin typeface="+mj-lt"/>
                <a:ea typeface="+mn-ea"/>
                <a:cs typeface="Segoe UI" pitchFamily="34" charset="0"/>
              </a:rPr>
              <a:t>Generally Available </a:t>
            </a:r>
            <a:endParaRPr lang="en-US" sz="2000" dirty="0"/>
          </a:p>
        </p:txBody>
      </p:sp>
      <p:sp>
        <p:nvSpPr>
          <p:cNvPr id="13" name="TextBox 12">
            <a:extLst>
              <a:ext uri="{FF2B5EF4-FFF2-40B4-BE49-F238E27FC236}">
                <a16:creationId xmlns:a16="http://schemas.microsoft.com/office/drawing/2014/main" id="{9E535D0F-A0E6-4D1D-90A0-ED962D59952F}"/>
              </a:ext>
            </a:extLst>
          </p:cNvPr>
          <p:cNvSpPr txBox="1"/>
          <p:nvPr/>
        </p:nvSpPr>
        <p:spPr>
          <a:xfrm>
            <a:off x="5798558" y="1580557"/>
            <a:ext cx="2466474" cy="400110"/>
          </a:xfrm>
          <a:prstGeom prst="rect">
            <a:avLst/>
          </a:prstGeom>
          <a:noFill/>
        </p:spPr>
        <p:txBody>
          <a:bodyPr wrap="square">
            <a:spAutoFit/>
          </a:bodyPr>
          <a:lstStyle/>
          <a:p>
            <a:r>
              <a:rPr kumimoji="0" lang="en-US" sz="2000" b="0" i="0" u="none" strike="noStrike" kern="1200" cap="none" spc="-50" normalizeH="0" baseline="0" noProof="0" dirty="0">
                <a:ln w="3175">
                  <a:noFill/>
                </a:ln>
                <a:solidFill>
                  <a:srgbClr val="4B53BC"/>
                </a:solidFill>
                <a:effectLst/>
                <a:uLnTx/>
                <a:uFillTx/>
                <a:latin typeface="+mj-lt"/>
                <a:ea typeface="+mn-ea"/>
                <a:cs typeface="Segoe UI" pitchFamily="34" charset="0"/>
              </a:rPr>
              <a:t>Q1 CY21 Roadmap</a:t>
            </a:r>
            <a:endParaRPr lang="en-US" sz="2000" dirty="0"/>
          </a:p>
        </p:txBody>
      </p:sp>
      <p:sp>
        <p:nvSpPr>
          <p:cNvPr id="19" name="TextBox 18">
            <a:extLst>
              <a:ext uri="{FF2B5EF4-FFF2-40B4-BE49-F238E27FC236}">
                <a16:creationId xmlns:a16="http://schemas.microsoft.com/office/drawing/2014/main" id="{591BBBB0-828A-4D0F-8375-A1FEE2687240}"/>
              </a:ext>
            </a:extLst>
          </p:cNvPr>
          <p:cNvSpPr txBox="1"/>
          <p:nvPr/>
        </p:nvSpPr>
        <p:spPr>
          <a:xfrm>
            <a:off x="5802869" y="2346524"/>
            <a:ext cx="2320585" cy="1169551"/>
          </a:xfrm>
          <a:prstGeom prst="rect">
            <a:avLst/>
          </a:prstGeom>
          <a:noFill/>
        </p:spPr>
        <p:txBody>
          <a:bodyPr wrap="square">
            <a:spAutoFit/>
          </a:bodyPr>
          <a:lstStyle/>
          <a:p>
            <a:r>
              <a:rPr lang="en-US" sz="1400" b="1" dirty="0">
                <a:solidFill>
                  <a:srgbClr val="4B53BC"/>
                </a:solidFill>
                <a:cs typeface="Segoe UI"/>
              </a:rPr>
              <a:t>1,000-person events with app sharing, polling, &amp; reactions</a:t>
            </a:r>
            <a:endParaRPr lang="en-US" sz="1400" dirty="0">
              <a:solidFill>
                <a:srgbClr val="4B53BC"/>
              </a:solidFill>
              <a:cs typeface="Segoe UI"/>
            </a:endParaRPr>
          </a:p>
          <a:p>
            <a:r>
              <a:rPr lang="en-US" sz="1400" b="0" i="0" u="none" strike="noStrike" kern="1200" cap="none" spc="0" normalizeH="0" baseline="0" dirty="0">
                <a:ln>
                  <a:noFill/>
                </a:ln>
                <a:effectLst/>
                <a:uLnTx/>
                <a:uFillTx/>
                <a:cs typeface="Segoe UI"/>
              </a:rPr>
              <a:t>Hold interactive meetings </a:t>
            </a:r>
            <a:r>
              <a:rPr lang="en-US" sz="1400" dirty="0">
                <a:cs typeface="Segoe UI"/>
              </a:rPr>
              <a:t>for up</a:t>
            </a:r>
            <a:r>
              <a:rPr lang="en-US" sz="1400" b="0" i="0" u="none" strike="noStrike" kern="1200" cap="none" spc="0" normalizeH="0" baseline="0" dirty="0">
                <a:ln>
                  <a:noFill/>
                </a:ln>
                <a:effectLst/>
                <a:uLnTx/>
                <a:uFillTx/>
                <a:cs typeface="Segoe UI"/>
              </a:rPr>
              <a:t> to 1,000 attendees </a:t>
            </a:r>
            <a:endParaRPr lang="en-US" sz="1400" dirty="0">
              <a:cs typeface="Segoe UI"/>
            </a:endParaRPr>
          </a:p>
        </p:txBody>
      </p:sp>
      <p:sp>
        <p:nvSpPr>
          <p:cNvPr id="22" name="TextBox 21">
            <a:extLst>
              <a:ext uri="{FF2B5EF4-FFF2-40B4-BE49-F238E27FC236}">
                <a16:creationId xmlns:a16="http://schemas.microsoft.com/office/drawing/2014/main" id="{CDE2CE05-DA89-41BF-8610-0C97E3C33126}"/>
              </a:ext>
            </a:extLst>
          </p:cNvPr>
          <p:cNvSpPr txBox="1"/>
          <p:nvPr/>
        </p:nvSpPr>
        <p:spPr>
          <a:xfrm>
            <a:off x="5822816" y="4727268"/>
            <a:ext cx="3023465" cy="1169551"/>
          </a:xfrm>
          <a:prstGeom prst="rect">
            <a:avLst/>
          </a:prstGeom>
          <a:noFill/>
        </p:spPr>
        <p:txBody>
          <a:bodyPr wrap="square">
            <a:spAutoFit/>
          </a:bodyPr>
          <a:lstStyle/>
          <a:p>
            <a:pPr marL="0" marR="0" lvl="0" indent="0" rtl="0" eaLnBrk="1" fontAlgn="auto" latinLnBrk="0" hangingPunct="1">
              <a:lnSpc>
                <a:spcPct val="100000"/>
              </a:lnSpc>
              <a:spcBef>
                <a:spcPts val="0"/>
              </a:spcBef>
              <a:spcAft>
                <a:spcPts val="0"/>
              </a:spcAft>
              <a:buClrTx/>
              <a:buSzTx/>
              <a:buFontTx/>
              <a:buNone/>
            </a:pPr>
            <a:r>
              <a:rPr lang="en-US" sz="1400" b="1" i="0" u="none" strike="noStrike" kern="1200" dirty="0">
                <a:solidFill>
                  <a:srgbClr val="4B53BC"/>
                </a:solidFill>
                <a:effectLst/>
                <a:cs typeface="Segoe UI"/>
              </a:rPr>
              <a:t>Host controls: safety, security &amp; moderation </a:t>
            </a:r>
          </a:p>
          <a:p>
            <a:pPr marL="0" marR="0" lvl="0" indent="0">
              <a:lnSpc>
                <a:spcPct val="100000"/>
              </a:lnSpc>
              <a:spcBef>
                <a:spcPts val="0"/>
              </a:spcBef>
              <a:spcAft>
                <a:spcPts val="0"/>
              </a:spcAft>
              <a:buNone/>
            </a:pPr>
            <a:r>
              <a:rPr lang="en-US" sz="1400" b="0" i="0" u="none" strike="noStrike" kern="1200" noProof="0" dirty="0">
                <a:effectLst/>
              </a:rPr>
              <a:t>Controls for meeting hosts to remove people from meetings, disable chat, enforce mute all</a:t>
            </a:r>
            <a:endParaRPr lang="en-US" sz="1400" b="0" i="0" u="none" strike="noStrike" kern="1200" noProof="0" dirty="0">
              <a:effectLst/>
              <a:cs typeface="Segoe UI"/>
            </a:endParaRPr>
          </a:p>
        </p:txBody>
      </p:sp>
      <p:sp>
        <p:nvSpPr>
          <p:cNvPr id="26" name="TextBox 25">
            <a:extLst>
              <a:ext uri="{FF2B5EF4-FFF2-40B4-BE49-F238E27FC236}">
                <a16:creationId xmlns:a16="http://schemas.microsoft.com/office/drawing/2014/main" id="{5C8F7EB9-146F-438E-AA2F-4AEE6B8D11E5}"/>
              </a:ext>
            </a:extLst>
          </p:cNvPr>
          <p:cNvSpPr txBox="1"/>
          <p:nvPr/>
        </p:nvSpPr>
        <p:spPr>
          <a:xfrm>
            <a:off x="8852649" y="2346524"/>
            <a:ext cx="3051287" cy="1384995"/>
          </a:xfrm>
          <a:prstGeom prst="rect">
            <a:avLst/>
          </a:prstGeom>
          <a:noFill/>
        </p:spPr>
        <p:txBody>
          <a:bodyPr wrap="square">
            <a:spAutoFit/>
          </a:bodyPr>
          <a:lstStyle/>
          <a:p>
            <a:r>
              <a:rPr lang="en-US" sz="1400" b="1" dirty="0">
                <a:solidFill>
                  <a:srgbClr val="4B53BC"/>
                </a:solidFill>
                <a:cs typeface="Segoe UI"/>
              </a:rPr>
              <a:t>20,000-person view-only broadcasts </a:t>
            </a:r>
          </a:p>
          <a:p>
            <a:r>
              <a:rPr lang="en-US" sz="1400" dirty="0">
                <a:cs typeface="Segoe UI"/>
              </a:rPr>
              <a:t>View-only meetings experience for up to 20,000 attendees, limit returned to 10,000 on December 31 2021</a:t>
            </a:r>
            <a:endParaRPr lang="en-US" sz="1400" b="0" i="0" u="none" strike="noStrike" kern="1200" cap="none" spc="0" normalizeH="0" baseline="0" dirty="0">
              <a:ln>
                <a:noFill/>
              </a:ln>
              <a:effectLst/>
              <a:uLnTx/>
              <a:uFillTx/>
              <a:cs typeface="Segoe UI"/>
            </a:endParaRPr>
          </a:p>
        </p:txBody>
      </p:sp>
      <p:sp>
        <p:nvSpPr>
          <p:cNvPr id="28" name="TextBox 27">
            <a:extLst>
              <a:ext uri="{FF2B5EF4-FFF2-40B4-BE49-F238E27FC236}">
                <a16:creationId xmlns:a16="http://schemas.microsoft.com/office/drawing/2014/main" id="{72CC467E-32A8-4A00-B1D4-29015425DFF8}"/>
              </a:ext>
            </a:extLst>
          </p:cNvPr>
          <p:cNvSpPr txBox="1"/>
          <p:nvPr/>
        </p:nvSpPr>
        <p:spPr>
          <a:xfrm>
            <a:off x="8907605" y="3661825"/>
            <a:ext cx="3355884" cy="954107"/>
          </a:xfrm>
          <a:prstGeom prst="rect">
            <a:avLst/>
          </a:prstGeom>
          <a:noFill/>
        </p:spPr>
        <p:txBody>
          <a:bodyPr wrap="square">
            <a:spAutoFit/>
          </a:bodyPr>
          <a:lstStyle/>
          <a:p>
            <a:pPr marL="0" marR="0" lvl="0" indent="0" rtl="0" eaLnBrk="1" fontAlgn="auto" latinLnBrk="0" hangingPunct="1">
              <a:lnSpc>
                <a:spcPct val="100000"/>
              </a:lnSpc>
              <a:spcBef>
                <a:spcPts val="0"/>
              </a:spcBef>
              <a:spcAft>
                <a:spcPts val="0"/>
              </a:spcAft>
              <a:buClrTx/>
              <a:buSzTx/>
              <a:buFontTx/>
              <a:buNone/>
            </a:pPr>
            <a:r>
              <a:rPr lang="en-US" sz="1400" b="1" i="0" u="none" strike="noStrike" kern="1200" dirty="0">
                <a:solidFill>
                  <a:srgbClr val="4B53BC"/>
                </a:solidFill>
                <a:effectLst/>
                <a:latin typeface="Segoe UI"/>
                <a:cs typeface="Segoe UI"/>
              </a:rPr>
              <a:t>Presenter layouts &amp; speaker spotlight</a:t>
            </a:r>
          </a:p>
          <a:p>
            <a:r>
              <a:rPr lang="en-US" sz="1400" b="0" i="0" u="none" strike="noStrike" kern="1200" noProof="0" dirty="0">
                <a:effectLst/>
                <a:latin typeface="Segoe UI"/>
              </a:rPr>
              <a:t>Presenters use custom content and video views to enhance</a:t>
            </a:r>
            <a:r>
              <a:rPr lang="en-US" sz="1400" dirty="0">
                <a:latin typeface="Segoe UI"/>
              </a:rPr>
              <a:t> </a:t>
            </a:r>
            <a:r>
              <a:rPr lang="en-US" sz="1400" b="0" i="0" u="none" strike="noStrike" kern="1200" noProof="0" dirty="0">
                <a:effectLst/>
                <a:latin typeface="Segoe UI"/>
              </a:rPr>
              <a:t>attendee experiences</a:t>
            </a:r>
            <a:endParaRPr lang="en-US" sz="1400" b="0" i="0" u="none" strike="noStrike" kern="1200" noProof="0" dirty="0">
              <a:effectLst/>
              <a:latin typeface="Segoe UI"/>
              <a:cs typeface="Segoe UI"/>
            </a:endParaRPr>
          </a:p>
        </p:txBody>
      </p:sp>
      <p:sp>
        <p:nvSpPr>
          <p:cNvPr id="32" name="TextBox 31">
            <a:extLst>
              <a:ext uri="{FF2B5EF4-FFF2-40B4-BE49-F238E27FC236}">
                <a16:creationId xmlns:a16="http://schemas.microsoft.com/office/drawing/2014/main" id="{0CA13CD2-9A4B-44E7-A7E4-E072D1EF8154}"/>
              </a:ext>
              <a:ext uri="{C183D7F6-B498-43B3-948B-1728B52AA6E4}">
                <adec:decorative xmlns:adec="http://schemas.microsoft.com/office/drawing/2017/decorative" val="1"/>
              </a:ext>
            </a:extLst>
          </p:cNvPr>
          <p:cNvSpPr txBox="1"/>
          <p:nvPr/>
        </p:nvSpPr>
        <p:spPr>
          <a:xfrm>
            <a:off x="5798558" y="3661825"/>
            <a:ext cx="3023466" cy="738664"/>
          </a:xfrm>
          <a:prstGeom prst="rect">
            <a:avLst/>
          </a:prstGeom>
          <a:noFill/>
        </p:spPr>
        <p:txBody>
          <a:bodyPr wrap="square">
            <a:spAutoFit/>
          </a:bodyPr>
          <a:lstStyle/>
          <a:p>
            <a:pPr marL="0" marR="0" lvl="0" indent="0" rtl="0" eaLnBrk="1" fontAlgn="auto" latinLnBrk="0" hangingPunct="1">
              <a:lnSpc>
                <a:spcPct val="100000"/>
              </a:lnSpc>
              <a:spcBef>
                <a:spcPts val="0"/>
              </a:spcBef>
              <a:spcAft>
                <a:spcPts val="0"/>
              </a:spcAft>
              <a:buClrTx/>
              <a:buSzTx/>
              <a:buFontTx/>
              <a:buNone/>
            </a:pPr>
            <a:r>
              <a:rPr lang="en-US" sz="1400" b="1" i="0" u="none" strike="noStrike" kern="1200" dirty="0">
                <a:solidFill>
                  <a:srgbClr val="4B53BC"/>
                </a:solidFill>
                <a:effectLst/>
                <a:cs typeface="Segoe UI"/>
              </a:rPr>
              <a:t>Registration and email </a:t>
            </a:r>
            <a:endParaRPr lang="en-US" sz="1400" i="0" u="none" strike="noStrike" kern="1200" dirty="0">
              <a:solidFill>
                <a:srgbClr val="4B53BC"/>
              </a:solidFill>
              <a:effectLst/>
              <a:cs typeface="Segoe UI"/>
            </a:endParaRPr>
          </a:p>
          <a:p>
            <a:pPr marL="0" marR="0" lvl="0" indent="0">
              <a:lnSpc>
                <a:spcPct val="100000"/>
              </a:lnSpc>
              <a:spcBef>
                <a:spcPts val="0"/>
              </a:spcBef>
              <a:spcAft>
                <a:spcPts val="0"/>
              </a:spcAft>
              <a:buNone/>
            </a:pPr>
            <a:r>
              <a:rPr lang="en-US" sz="1400" b="0" i="0" u="none" strike="noStrike" kern="1200" cap="none" spc="0" normalizeH="0" baseline="0" noProof="0" dirty="0">
                <a:ln>
                  <a:noFill/>
                </a:ln>
                <a:effectLst/>
                <a:uLnTx/>
                <a:uFillTx/>
                <a:cs typeface="Segoe UI"/>
              </a:rPr>
              <a:t>Out of the box attendee registration page and email confirmation</a:t>
            </a:r>
            <a:endParaRPr lang="en-US" sz="1400" b="0" i="0" u="none" strike="noStrike" kern="1200" cap="none" spc="0" normalizeH="0" baseline="0" dirty="0">
              <a:ln>
                <a:noFill/>
              </a:ln>
              <a:effectLst/>
              <a:uLnTx/>
              <a:uFillTx/>
              <a:cs typeface="Segoe UI"/>
            </a:endParaRPr>
          </a:p>
        </p:txBody>
      </p:sp>
      <p:sp>
        <p:nvSpPr>
          <p:cNvPr id="33" name="TextBox 32">
            <a:extLst>
              <a:ext uri="{FF2B5EF4-FFF2-40B4-BE49-F238E27FC236}">
                <a16:creationId xmlns:a16="http://schemas.microsoft.com/office/drawing/2014/main" id="{BAD76D67-E85F-490F-93FF-90945082E423}"/>
              </a:ext>
            </a:extLst>
          </p:cNvPr>
          <p:cNvSpPr txBox="1"/>
          <p:nvPr/>
        </p:nvSpPr>
        <p:spPr>
          <a:xfrm>
            <a:off x="8907606" y="4727268"/>
            <a:ext cx="3355899" cy="738664"/>
          </a:xfrm>
          <a:prstGeom prst="rect">
            <a:avLst/>
          </a:prstGeom>
          <a:noFill/>
        </p:spPr>
        <p:txBody>
          <a:bodyPr wrap="square">
            <a:spAutoFit/>
          </a:bodyPr>
          <a:lstStyle/>
          <a:p>
            <a:r>
              <a:rPr lang="en-US" sz="1400" b="1" dirty="0">
                <a:solidFill>
                  <a:srgbClr val="4B53BC"/>
                </a:solidFill>
                <a:latin typeface="Segoe UI"/>
                <a:cs typeface="Segoe UI"/>
              </a:rPr>
              <a:t>Attendee reporting</a:t>
            </a:r>
          </a:p>
          <a:p>
            <a:r>
              <a:rPr lang="en-US" sz="1400" dirty="0">
                <a:latin typeface="Segoe UI"/>
                <a:cs typeface="Segoe UI"/>
              </a:rPr>
              <a:t>Download reports to understand who joined, and how long they attended</a:t>
            </a:r>
            <a:endParaRPr lang="en-US" sz="1400" b="0" i="0" u="none" strike="noStrike" kern="1200" noProof="0" dirty="0">
              <a:effectLst/>
              <a:cs typeface="Segoe UI"/>
            </a:endParaRPr>
          </a:p>
        </p:txBody>
      </p:sp>
      <p:cxnSp>
        <p:nvCxnSpPr>
          <p:cNvPr id="4" name="Straight Connector 3">
            <a:extLst>
              <a:ext uri="{FF2B5EF4-FFF2-40B4-BE49-F238E27FC236}">
                <a16:creationId xmlns:a16="http://schemas.microsoft.com/office/drawing/2014/main" id="{8D42EA40-EBF1-4466-AC5B-34A64F12328B}"/>
              </a:ext>
            </a:extLst>
          </p:cNvPr>
          <p:cNvCxnSpPr>
            <a:cxnSpLocks/>
          </p:cNvCxnSpPr>
          <p:nvPr/>
        </p:nvCxnSpPr>
        <p:spPr>
          <a:xfrm>
            <a:off x="489857" y="2457450"/>
            <a:ext cx="0" cy="3559629"/>
          </a:xfrm>
          <a:prstGeom prst="line">
            <a:avLst/>
          </a:prstGeom>
          <a:ln w="19050">
            <a:solidFill>
              <a:schemeClr val="tx1">
                <a:lumMod val="25000"/>
                <a:lumOff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Map Pinpoint Symbol Images, Stock Photos &amp; Vectors | Shutterstock">
            <a:extLst>
              <a:ext uri="{FF2B5EF4-FFF2-40B4-BE49-F238E27FC236}">
                <a16:creationId xmlns:a16="http://schemas.microsoft.com/office/drawing/2014/main" id="{849B0D0C-1BA2-4233-BFFB-7737A5347D3A}"/>
              </a:ext>
            </a:extLst>
          </p:cNvPr>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319666" y="2270981"/>
            <a:ext cx="359224" cy="41549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431E36C9-F707-41D5-A85E-3C2C81B4BB66}"/>
              </a:ext>
            </a:extLst>
          </p:cNvPr>
          <p:cNvCxnSpPr>
            <a:cxnSpLocks/>
          </p:cNvCxnSpPr>
          <p:nvPr/>
        </p:nvCxnSpPr>
        <p:spPr>
          <a:xfrm>
            <a:off x="5609525" y="2461305"/>
            <a:ext cx="0" cy="3559629"/>
          </a:xfrm>
          <a:prstGeom prst="line">
            <a:avLst/>
          </a:prstGeom>
          <a:ln w="19050">
            <a:solidFill>
              <a:schemeClr val="tx1">
                <a:lumMod val="25000"/>
                <a:lumOff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2" descr="Map Pinpoint Symbol Images, Stock Photos &amp; Vectors | Shutterstock">
            <a:extLst>
              <a:ext uri="{FF2B5EF4-FFF2-40B4-BE49-F238E27FC236}">
                <a16:creationId xmlns:a16="http://schemas.microsoft.com/office/drawing/2014/main" id="{C3AC127C-3559-44FB-883D-DF67D0AF5D2F}"/>
              </a:ext>
            </a:extLst>
          </p:cNvPr>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5439334" y="2274836"/>
            <a:ext cx="359224" cy="41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11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8CA97E6-73F8-4431-9EAB-8ADFF38A188B}"/>
              </a:ext>
            </a:extLst>
          </p:cNvPr>
          <p:cNvGraphicFramePr>
            <a:graphicFrameLocks noGrp="1"/>
          </p:cNvGraphicFramePr>
          <p:nvPr/>
        </p:nvGraphicFramePr>
        <p:xfrm>
          <a:off x="609600" y="1385921"/>
          <a:ext cx="11085628" cy="4786281"/>
        </p:xfrm>
        <a:graphic>
          <a:graphicData uri="http://schemas.openxmlformats.org/drawingml/2006/table">
            <a:tbl>
              <a:tblPr firstRow="1" bandRow="1">
                <a:tableStyleId>{7DF18680-E054-41AD-8BC1-D1AEF772440D}</a:tableStyleId>
              </a:tblPr>
              <a:tblGrid>
                <a:gridCol w="6068353">
                  <a:extLst>
                    <a:ext uri="{9D8B030D-6E8A-4147-A177-3AD203B41FA5}">
                      <a16:colId xmlns:a16="http://schemas.microsoft.com/office/drawing/2014/main" val="360396439"/>
                    </a:ext>
                  </a:extLst>
                </a:gridCol>
                <a:gridCol w="2569064">
                  <a:extLst>
                    <a:ext uri="{9D8B030D-6E8A-4147-A177-3AD203B41FA5}">
                      <a16:colId xmlns:a16="http://schemas.microsoft.com/office/drawing/2014/main" val="4108230052"/>
                    </a:ext>
                  </a:extLst>
                </a:gridCol>
                <a:gridCol w="2448211">
                  <a:extLst>
                    <a:ext uri="{9D8B030D-6E8A-4147-A177-3AD203B41FA5}">
                      <a16:colId xmlns:a16="http://schemas.microsoft.com/office/drawing/2014/main" val="2126622392"/>
                    </a:ext>
                  </a:extLst>
                </a:gridCol>
              </a:tblGrid>
              <a:tr h="451250">
                <a:tc>
                  <a:txBody>
                    <a:bodyPr/>
                    <a:lstStyle/>
                    <a:p>
                      <a:r>
                        <a:rPr lang="en-US" sz="1600" dirty="0">
                          <a:solidFill>
                            <a:schemeClr val="bg1"/>
                          </a:solidFill>
                        </a:rPr>
                        <a:t>Features</a:t>
                      </a:r>
                    </a:p>
                  </a:txBody>
                  <a:tcPr anchor="ctr">
                    <a:solidFill>
                      <a:schemeClr val="accent1"/>
                    </a:solidFill>
                  </a:tcPr>
                </a:tc>
                <a:tc>
                  <a:txBody>
                    <a:bodyPr/>
                    <a:lstStyle/>
                    <a:p>
                      <a:r>
                        <a:rPr lang="en-US" sz="1600" dirty="0">
                          <a:solidFill>
                            <a:schemeClr val="bg1"/>
                          </a:solidFill>
                        </a:rPr>
                        <a:t>Teams Meetings</a:t>
                      </a:r>
                    </a:p>
                  </a:txBody>
                  <a:tcPr anchor="ctr">
                    <a:solidFill>
                      <a:schemeClr val="accent1"/>
                    </a:solidFill>
                  </a:tcPr>
                </a:tc>
                <a:tc>
                  <a:txBody>
                    <a:bodyPr/>
                    <a:lstStyle/>
                    <a:p>
                      <a:r>
                        <a:rPr lang="en-US" sz="1600" dirty="0">
                          <a:solidFill>
                            <a:schemeClr val="bg1"/>
                          </a:solidFill>
                        </a:rPr>
                        <a:t>Teams Live Events</a:t>
                      </a:r>
                    </a:p>
                  </a:txBody>
                  <a:tcPr anchor="ctr">
                    <a:solidFill>
                      <a:schemeClr val="accent1"/>
                    </a:solidFill>
                  </a:tcPr>
                </a:tc>
                <a:extLst>
                  <a:ext uri="{0D108BD9-81ED-4DB2-BD59-A6C34878D82A}">
                    <a16:rowId xmlns:a16="http://schemas.microsoft.com/office/drawing/2014/main" val="1629444934"/>
                  </a:ext>
                </a:extLst>
              </a:tr>
              <a:tr h="492272">
                <a:tc>
                  <a:txBody>
                    <a:bodyPr/>
                    <a:lstStyle/>
                    <a:p>
                      <a:pPr marL="0" lvl="0" algn="l" defTabSz="914367" rtl="0" eaLnBrk="1" latinLnBrk="0" hangingPunct="1"/>
                      <a:r>
                        <a:rPr lang="en-US" sz="1200" kern="1200" dirty="0">
                          <a:solidFill>
                            <a:schemeClr val="dk1"/>
                          </a:solidFill>
                        </a:rPr>
                        <a:t>Attendee limits</a:t>
                      </a:r>
                      <a:endParaRPr lang="en-US" sz="1200" kern="1200" dirty="0">
                        <a:solidFill>
                          <a:schemeClr val="dk1"/>
                        </a:solidFill>
                        <a:latin typeface="+mn-lt"/>
                        <a:ea typeface="+mn-ea"/>
                        <a:cs typeface="+mn-cs"/>
                      </a:endParaRPr>
                    </a:p>
                  </a:txBody>
                  <a:tcPr marT="0" marB="0" anchor="ctr"/>
                </a:tc>
                <a:tc>
                  <a:txBody>
                    <a:bodyPr/>
                    <a:lstStyle/>
                    <a:p>
                      <a:pPr algn="ctr"/>
                      <a:r>
                        <a:rPr lang="en-US" sz="1200" kern="1200" dirty="0">
                          <a:solidFill>
                            <a:schemeClr val="dk1"/>
                          </a:solidFill>
                        </a:rPr>
                        <a:t>1,000 interactive /</a:t>
                      </a:r>
                    </a:p>
                    <a:p>
                      <a:pPr algn="ctr"/>
                      <a:r>
                        <a:rPr lang="en-US" sz="1200" kern="1200" dirty="0">
                          <a:solidFill>
                            <a:schemeClr val="dk1"/>
                          </a:solidFill>
                        </a:rPr>
                        <a:t>20,000 view-only  (Q1 CY21)</a:t>
                      </a:r>
                      <a:endParaRPr lang="en-US" sz="1200" kern="1200" dirty="0">
                        <a:solidFill>
                          <a:schemeClr val="dk1"/>
                        </a:solidFill>
                        <a:latin typeface="+mn-lt"/>
                        <a:ea typeface="+mn-ea"/>
                        <a:cs typeface="+mn-cs"/>
                      </a:endParaRPr>
                    </a:p>
                  </a:txBody>
                  <a:tcPr marT="0" marB="0" anchor="ctr"/>
                </a:tc>
                <a:tc>
                  <a:txBody>
                    <a:bodyPr/>
                    <a:lstStyle/>
                    <a:p>
                      <a:pPr algn="ctr"/>
                      <a:r>
                        <a:rPr lang="en-US" sz="1200" kern="1200" dirty="0">
                          <a:solidFill>
                            <a:schemeClr val="dk1"/>
                          </a:solidFill>
                        </a:rPr>
                        <a:t>20,000*</a:t>
                      </a:r>
                    </a:p>
                    <a:p>
                      <a:pPr algn="ctr"/>
                      <a:r>
                        <a:rPr lang="en-US" sz="1050" kern="1200" dirty="0">
                          <a:solidFill>
                            <a:schemeClr val="dk1"/>
                          </a:solidFill>
                        </a:rPr>
                        <a:t>*10,000 beginning June 30, 2021</a:t>
                      </a:r>
                      <a:endParaRPr lang="en-US" sz="1050" kern="1200" dirty="0">
                        <a:solidFill>
                          <a:schemeClr val="dk1"/>
                        </a:solidFill>
                        <a:latin typeface="+mn-lt"/>
                        <a:ea typeface="+mn-ea"/>
                        <a:cs typeface="+mn-cs"/>
                      </a:endParaRPr>
                    </a:p>
                  </a:txBody>
                  <a:tcPr marT="0" marB="0" anchor="ctr"/>
                </a:tc>
                <a:extLst>
                  <a:ext uri="{0D108BD9-81ED-4DB2-BD59-A6C34878D82A}">
                    <a16:rowId xmlns:a16="http://schemas.microsoft.com/office/drawing/2014/main" val="340364993"/>
                  </a:ext>
                </a:extLst>
              </a:tr>
              <a:tr h="246137">
                <a:tc>
                  <a:txBody>
                    <a:bodyPr/>
                    <a:lstStyle/>
                    <a:p>
                      <a:pPr marL="0" lvl="0" algn="l" defTabSz="914367" rtl="0" eaLnBrk="1" latinLnBrk="0" hangingPunct="1"/>
                      <a:r>
                        <a:rPr lang="en-US" sz="1200" kern="1200" dirty="0">
                          <a:solidFill>
                            <a:schemeClr val="dk1"/>
                          </a:solidFill>
                        </a:rPr>
                        <a:t>Concurrency </a:t>
                      </a:r>
                      <a:endParaRPr lang="en-US" sz="1200" kern="1200" dirty="0">
                        <a:solidFill>
                          <a:schemeClr val="dk1"/>
                        </a:solidFill>
                        <a:latin typeface="+mn-lt"/>
                        <a:ea typeface="+mn-ea"/>
                        <a:cs typeface="+mn-cs"/>
                      </a:endParaRPr>
                    </a:p>
                  </a:txBody>
                  <a:tcPr marT="0" marB="0" anchor="ctr"/>
                </a:tc>
                <a:tc>
                  <a:txBody>
                    <a:bodyPr/>
                    <a:lstStyle/>
                    <a:p>
                      <a:pPr algn="ctr"/>
                      <a:r>
                        <a:rPr lang="en-US" sz="1200" kern="1200" dirty="0">
                          <a:solidFill>
                            <a:schemeClr val="dk1"/>
                          </a:solidFill>
                        </a:rPr>
                        <a:t>NA</a:t>
                      </a:r>
                      <a:endParaRPr lang="en-US" sz="1200" kern="1200" dirty="0">
                        <a:solidFill>
                          <a:schemeClr val="dk1"/>
                        </a:solidFill>
                        <a:latin typeface="+mn-lt"/>
                        <a:ea typeface="+mn-ea"/>
                        <a:cs typeface="+mn-cs"/>
                      </a:endParaRPr>
                    </a:p>
                  </a:txBody>
                  <a:tcPr marT="0" marB="0" anchor="ctr"/>
                </a:tc>
                <a:tc>
                  <a:txBody>
                    <a:bodyPr/>
                    <a:lstStyle/>
                    <a:p>
                      <a:pPr algn="ctr"/>
                      <a:r>
                        <a:rPr lang="en-US" sz="1200" kern="1200" dirty="0">
                          <a:solidFill>
                            <a:schemeClr val="dk1"/>
                          </a:solidFill>
                        </a:rPr>
                        <a:t>50</a:t>
                      </a:r>
                      <a:endParaRPr lang="en-US" sz="1200" kern="1200" dirty="0">
                        <a:solidFill>
                          <a:schemeClr val="dk1"/>
                        </a:solidFill>
                        <a:latin typeface="+mn-lt"/>
                        <a:ea typeface="+mn-ea"/>
                        <a:cs typeface="+mn-cs"/>
                      </a:endParaRPr>
                    </a:p>
                  </a:txBody>
                  <a:tcPr marT="0" marB="0" anchor="ctr"/>
                </a:tc>
                <a:extLst>
                  <a:ext uri="{0D108BD9-81ED-4DB2-BD59-A6C34878D82A}">
                    <a16:rowId xmlns:a16="http://schemas.microsoft.com/office/drawing/2014/main" val="776200383"/>
                  </a:ext>
                </a:extLst>
              </a:tr>
              <a:tr h="248043">
                <a:tc>
                  <a:txBody>
                    <a:bodyPr/>
                    <a:lstStyle/>
                    <a:p>
                      <a:pPr marL="0" lvl="0" algn="l" defTabSz="914367" rtl="0" eaLnBrk="1" latinLnBrk="0" hangingPunct="1"/>
                      <a:r>
                        <a:rPr lang="en-US" sz="1200" kern="1200" dirty="0">
                          <a:solidFill>
                            <a:schemeClr val="dk1"/>
                          </a:solidFill>
                        </a:rPr>
                        <a:t>Hide participant list</a:t>
                      </a:r>
                      <a:endParaRPr lang="en-US" sz="1200" kern="1200" dirty="0">
                        <a:solidFill>
                          <a:schemeClr val="dk1"/>
                        </a:solidFill>
                        <a:latin typeface="+mn-lt"/>
                        <a:ea typeface="+mn-ea"/>
                        <a:cs typeface="+mn-cs"/>
                      </a:endParaRP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Q1 CY21</a:t>
                      </a:r>
                      <a:endParaRPr lang="en-US" sz="1200" kern="1200" dirty="0">
                        <a:solidFill>
                          <a:schemeClr val="dk1"/>
                        </a:solidFill>
                        <a:latin typeface="+mn-lt"/>
                        <a:ea typeface="+mn-ea"/>
                        <a:cs typeface="+mn-cs"/>
                      </a:endParaRP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2292978709"/>
                  </a:ext>
                </a:extLst>
              </a:tr>
              <a:tr h="248043">
                <a:tc>
                  <a:txBody>
                    <a:bodyPr/>
                    <a:lstStyle/>
                    <a:p>
                      <a:pPr marL="0" lvl="0" algn="l" defTabSz="914367" rtl="0" eaLnBrk="1" fontAlgn="b" latinLnBrk="0" hangingPunct="1"/>
                      <a:r>
                        <a:rPr lang="en-US" sz="1200" kern="1200" dirty="0">
                          <a:solidFill>
                            <a:schemeClr val="dk1"/>
                          </a:solidFill>
                        </a:rPr>
                        <a:t>Real Time Captions</a:t>
                      </a:r>
                      <a:endParaRPr lang="en-US" sz="1200" kern="1200" dirty="0">
                        <a:solidFill>
                          <a:schemeClr val="dk1"/>
                        </a:solidFill>
                        <a:latin typeface="+mn-lt"/>
                        <a:ea typeface="+mn-ea"/>
                        <a:cs typeface="+mn-cs"/>
                      </a:endParaRP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rPr>
                        <a:t>For up to 1,000 attendees</a:t>
                      </a:r>
                      <a:endParaRPr lang="en-US" sz="1200" kern="1200" noProof="0" dirty="0">
                        <a:solidFill>
                          <a:schemeClr val="dk1"/>
                        </a:solidFill>
                        <a:latin typeface="+mn-lt"/>
                        <a:ea typeface="+mn-ea"/>
                        <a:cs typeface="+mn-cs"/>
                      </a:endParaRP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932253273"/>
                  </a:ext>
                </a:extLst>
              </a:tr>
              <a:tr h="248043">
                <a:tc>
                  <a:txBody>
                    <a:bodyPr/>
                    <a:lstStyle/>
                    <a:p>
                      <a:pPr marL="0" lvl="0" algn="l" defTabSz="914367" rtl="0" eaLnBrk="1" latinLnBrk="0" hangingPunct="1"/>
                      <a:r>
                        <a:rPr lang="en-US" sz="1200" kern="1200" dirty="0">
                          <a:solidFill>
                            <a:schemeClr val="dk1"/>
                          </a:solidFill>
                        </a:rPr>
                        <a:t>All attendee mute </a:t>
                      </a:r>
                      <a:endParaRPr lang="en-US" sz="1200" kern="1200" dirty="0">
                        <a:solidFill>
                          <a:schemeClr val="dk1"/>
                        </a:solidFill>
                        <a:latin typeface="+mn-lt"/>
                        <a:ea typeface="+mn-ea"/>
                        <a:cs typeface="+mn-cs"/>
                      </a:endParaRP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p>
                  </a:txBody>
                  <a:tcPr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2443942040"/>
                  </a:ext>
                </a:extLst>
              </a:tr>
              <a:tr h="248043">
                <a:tc>
                  <a:txBody>
                    <a:bodyPr/>
                    <a:lstStyle/>
                    <a:p>
                      <a:pPr marL="0" lvl="0" algn="l" defTabSz="914367" rtl="0" eaLnBrk="1" fontAlgn="b" latinLnBrk="0" hangingPunct="1"/>
                      <a:r>
                        <a:rPr lang="en-US" sz="1200" kern="1200" dirty="0">
                          <a:solidFill>
                            <a:schemeClr val="dk1"/>
                          </a:solidFill>
                        </a:rPr>
                        <a:t>Q&amp;A</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rPr>
                        <a:t> </a:t>
                      </a:r>
                      <a:r>
                        <a:rPr lang="en-US" sz="1600" kern="1200" noProof="0" dirty="0">
                          <a:solidFill>
                            <a:schemeClr val="dk1"/>
                          </a:solidFill>
                          <a:latin typeface="Webdings" panose="05030102010509060703" pitchFamily="18" charset="2"/>
                          <a:ea typeface="+mn-ea"/>
                          <a:cs typeface="+mn-cs"/>
                        </a:rPr>
                        <a:t>a</a:t>
                      </a:r>
                      <a:r>
                        <a:rPr lang="en-US" sz="1100" kern="1200" noProof="0" dirty="0">
                          <a:solidFill>
                            <a:schemeClr val="dk1"/>
                          </a:solidFill>
                          <a:latin typeface="Webdings" panose="05030102010509060703" pitchFamily="18" charset="2"/>
                          <a:ea typeface="+mn-ea"/>
                          <a:cs typeface="+mn-cs"/>
                        </a:rPr>
                        <a:t>    </a:t>
                      </a:r>
                      <a:r>
                        <a:rPr lang="en-US" sz="1100" kern="1200" dirty="0">
                          <a:solidFill>
                            <a:schemeClr val="dk1"/>
                          </a:solidFill>
                        </a:rPr>
                        <a:t>Q1 CY21</a:t>
                      </a:r>
                      <a:endParaRPr lang="en-US" sz="1100" kern="120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2120652890"/>
                  </a:ext>
                </a:extLst>
              </a:tr>
              <a:tr h="248043">
                <a:tc>
                  <a:txBody>
                    <a:bodyPr/>
                    <a:lstStyle/>
                    <a:p>
                      <a:pPr marL="0" lvl="0" algn="l" defTabSz="914367" rtl="0" eaLnBrk="1" fontAlgn="b" latinLnBrk="0" hangingPunct="1"/>
                      <a:r>
                        <a:rPr lang="en-US" sz="1200" kern="1200" dirty="0">
                          <a:solidFill>
                            <a:schemeClr val="dk1"/>
                          </a:solidFill>
                        </a:rPr>
                        <a:t>Registration</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a:t>
                      </a:r>
                      <a:r>
                        <a:rPr lang="en-US" sz="9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Q1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3806105449"/>
                  </a:ext>
                </a:extLst>
              </a:tr>
              <a:tr h="248043">
                <a:tc>
                  <a:txBody>
                    <a:bodyPr/>
                    <a:lstStyle/>
                    <a:p>
                      <a:pPr marL="0" lvl="0" algn="l" defTabSz="914367" rtl="0" eaLnBrk="1" fontAlgn="b" latinLnBrk="0" hangingPunct="1"/>
                      <a:r>
                        <a:rPr lang="en-US" sz="1200" kern="1200" dirty="0">
                          <a:solidFill>
                            <a:schemeClr val="dk1"/>
                          </a:solidFill>
                        </a:rPr>
                        <a:t>Advanced monitoring for admin and presenters</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1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Q2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1827989337"/>
                  </a:ext>
                </a:extLst>
              </a:tr>
              <a:tr h="248043">
                <a:tc>
                  <a:txBody>
                    <a:bodyPr/>
                    <a:lstStyle/>
                    <a:p>
                      <a:pPr marL="0" lvl="0" algn="l" defTabSz="914367" rtl="0" eaLnBrk="1" fontAlgn="b" latinLnBrk="0" hangingPunct="1"/>
                      <a:r>
                        <a:rPr lang="en-US" sz="1200" kern="1200" dirty="0">
                          <a:solidFill>
                            <a:schemeClr val="dk1"/>
                          </a:solidFill>
                        </a:rPr>
                        <a:t>Scheduling and reporting APIs</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1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Q2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393165640"/>
                  </a:ext>
                </a:extLst>
              </a:tr>
              <a:tr h="248043">
                <a:tc>
                  <a:txBody>
                    <a:bodyPr/>
                    <a:lstStyle/>
                    <a:p>
                      <a:pPr marL="0" lvl="0" algn="l" defTabSz="914367" rtl="0" eaLnBrk="1" fontAlgn="b" latinLnBrk="0" hangingPunct="1"/>
                      <a:r>
                        <a:rPr lang="en-US" sz="1200" kern="1200" dirty="0">
                          <a:solidFill>
                            <a:schemeClr val="dk1"/>
                          </a:solidFill>
                        </a:rPr>
                        <a:t>Attendee reporting</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dirty="0">
                          <a:solidFill>
                            <a:schemeClr val="dk1"/>
                          </a:solidFill>
                        </a:rPr>
                        <a:t>Q1 CY21</a:t>
                      </a:r>
                      <a:endParaRPr lang="en-US" sz="1100" kern="120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1673073059"/>
                  </a:ext>
                </a:extLst>
              </a:tr>
              <a:tr h="248043">
                <a:tc>
                  <a:txBody>
                    <a:bodyPr/>
                    <a:lstStyle/>
                    <a:p>
                      <a:pPr marL="0" lvl="0" algn="l" defTabSz="914367" rtl="0" eaLnBrk="1" fontAlgn="b" latinLnBrk="0" hangingPunct="1"/>
                      <a:r>
                        <a:rPr lang="en-US" sz="1200" kern="1200" dirty="0">
                          <a:solidFill>
                            <a:schemeClr val="dk1"/>
                          </a:solidFill>
                        </a:rPr>
                        <a:t>Attendees engagement dashboard</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Q2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1074856952"/>
                  </a:ext>
                </a:extLst>
              </a:tr>
              <a:tr h="24804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Custom content layouts</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Q1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latin typeface="Webdings" panose="05030102010509060703" pitchFamily="18" charset="2"/>
                          <a:ea typeface="+mn-ea"/>
                          <a:cs typeface="+mn-cs"/>
                        </a:rPr>
                        <a:t>r</a:t>
                      </a:r>
                      <a:endParaRPr lang="en-US" sz="1200" kern="1200" noProof="0" dirty="0">
                        <a:solidFill>
                          <a:schemeClr val="dk1"/>
                        </a:solidFill>
                        <a:latin typeface="+mn-lt"/>
                        <a:ea typeface="+mn-ea"/>
                        <a:cs typeface="+mn-cs"/>
                      </a:endParaRPr>
                    </a:p>
                  </a:txBody>
                  <a:tcPr marT="0" marB="0" anchor="ctr"/>
                </a:tc>
                <a:extLst>
                  <a:ext uri="{0D108BD9-81ED-4DB2-BD59-A6C34878D82A}">
                    <a16:rowId xmlns:a16="http://schemas.microsoft.com/office/drawing/2014/main" val="2878643474"/>
                  </a:ext>
                </a:extLst>
              </a:tr>
              <a:tr h="2790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View in yammer</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H2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2285313862"/>
                  </a:ext>
                </a:extLst>
              </a:tr>
              <a:tr h="2790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Producer UX with Queue</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1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H1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155904741"/>
                  </a:ext>
                </a:extLst>
              </a:tr>
              <a:tr h="279048">
                <a:tc>
                  <a:txBody>
                    <a:bodyPr/>
                    <a:lstStyle/>
                    <a:p>
                      <a:pPr marL="0" lvl="0" algn="l" defTabSz="914367" rtl="0" eaLnBrk="1" latinLnBrk="0" hangingPunct="1"/>
                      <a:r>
                        <a:rPr lang="en-US" sz="1200" kern="1200" dirty="0">
                          <a:solidFill>
                            <a:schemeClr val="dk1"/>
                          </a:solidFill>
                        </a:rPr>
                        <a:t>Production with RTMP</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1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H1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222357301"/>
                  </a:ext>
                </a:extLst>
              </a:tr>
              <a:tr h="279048">
                <a:tc>
                  <a:txBody>
                    <a:bodyPr/>
                    <a:lstStyle/>
                    <a:p>
                      <a:pPr marL="0" lvl="0" algn="l" defTabSz="914367" rtl="0" eaLnBrk="1" latinLnBrk="0" hangingPunct="1"/>
                      <a:r>
                        <a:rPr lang="en-US" sz="1200" kern="1200" dirty="0">
                          <a:solidFill>
                            <a:schemeClr val="dk1"/>
                          </a:solidFill>
                        </a:rPr>
                        <a:t>Assign roles for producers and attendees </a:t>
                      </a:r>
                      <a:endParaRPr lang="en-US" sz="1200" kern="1200" dirty="0">
                        <a:solidFill>
                          <a:schemeClr val="dk1"/>
                        </a:solidFill>
                        <a:latin typeface="+mn-lt"/>
                        <a:ea typeface="+mn-ea"/>
                        <a:cs typeface="+mn-cs"/>
                      </a:endParaRPr>
                    </a:p>
                  </a:txBody>
                  <a:tcPr marT="0" marB="0" anchor="ct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600" kern="1200" noProof="0" dirty="0">
                          <a:solidFill>
                            <a:schemeClr val="dk1"/>
                          </a:solidFill>
                          <a:latin typeface="Webdings" panose="05030102010509060703" pitchFamily="18" charset="2"/>
                          <a:ea typeface="+mn-ea"/>
                          <a:cs typeface="+mn-cs"/>
                        </a:rPr>
                        <a:t>a  </a:t>
                      </a:r>
                      <a:r>
                        <a:rPr lang="en-US" sz="600" kern="1200" noProof="0" dirty="0">
                          <a:solidFill>
                            <a:schemeClr val="dk1"/>
                          </a:solidFill>
                          <a:latin typeface="Webdings" panose="05030102010509060703" pitchFamily="18" charset="2"/>
                          <a:ea typeface="+mn-ea"/>
                          <a:cs typeface="+mn-cs"/>
                        </a:rPr>
                        <a:t> </a:t>
                      </a:r>
                      <a:r>
                        <a:rPr lang="en-US" sz="800" kern="1200" noProof="0" dirty="0">
                          <a:solidFill>
                            <a:schemeClr val="dk1"/>
                          </a:solidFill>
                          <a:latin typeface="Webdings" panose="05030102010509060703" pitchFamily="18" charset="2"/>
                          <a:ea typeface="+mn-ea"/>
                          <a:cs typeface="+mn-cs"/>
                        </a:rPr>
                        <a:t> </a:t>
                      </a:r>
                      <a:r>
                        <a:rPr lang="en-US" sz="1100" kern="1200" noProof="0" dirty="0">
                          <a:solidFill>
                            <a:schemeClr val="dk1"/>
                          </a:solidFill>
                        </a:rPr>
                        <a:t>H1 CY21</a:t>
                      </a:r>
                      <a:endParaRPr lang="en-US" sz="1100" kern="1200" noProof="0" dirty="0">
                        <a:solidFill>
                          <a:schemeClr val="dk1"/>
                        </a:solidFill>
                        <a:latin typeface="+mn-lt"/>
                        <a:ea typeface="+mn-ea"/>
                        <a:cs typeface="+mn-cs"/>
                      </a:endParaRPr>
                    </a:p>
                  </a:txBody>
                  <a:tcPr marR="36576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Webdings" panose="05030102010509060703" pitchFamily="18" charset="2"/>
                          <a:ea typeface="+mn-ea"/>
                          <a:cs typeface="+mn-cs"/>
                        </a:rPr>
                        <a:t>a</a:t>
                      </a:r>
                    </a:p>
                  </a:txBody>
                  <a:tcPr marT="0" marB="0" anchor="ctr"/>
                </a:tc>
                <a:extLst>
                  <a:ext uri="{0D108BD9-81ED-4DB2-BD59-A6C34878D82A}">
                    <a16:rowId xmlns:a16="http://schemas.microsoft.com/office/drawing/2014/main" val="3851470972"/>
                  </a:ext>
                </a:extLst>
              </a:tr>
            </a:tbl>
          </a:graphicData>
        </a:graphic>
      </p:graphicFrame>
      <p:sp>
        <p:nvSpPr>
          <p:cNvPr id="27" name="Title 26">
            <a:extLst>
              <a:ext uri="{FF2B5EF4-FFF2-40B4-BE49-F238E27FC236}">
                <a16:creationId xmlns:a16="http://schemas.microsoft.com/office/drawing/2014/main" id="{C627BB05-D9CF-4895-AB97-54D4369EBA21}"/>
              </a:ext>
            </a:extLst>
          </p:cNvPr>
          <p:cNvSpPr>
            <a:spLocks noGrp="1"/>
          </p:cNvSpPr>
          <p:nvPr>
            <p:ph type="title"/>
          </p:nvPr>
        </p:nvSpPr>
        <p:spPr>
          <a:xfrm>
            <a:off x="584200" y="454081"/>
            <a:ext cx="11336039" cy="758022"/>
          </a:xfrm>
        </p:spPr>
        <p:txBody>
          <a:bodyPr/>
          <a:lstStyle/>
          <a:p>
            <a:r>
              <a:rPr lang="en-US" sz="3600" spc="-50" dirty="0">
                <a:solidFill>
                  <a:srgbClr val="5960C1"/>
                </a:solidFill>
              </a:rPr>
              <a:t>Feature comparison for Meetings and Live Events</a:t>
            </a:r>
          </a:p>
        </p:txBody>
      </p:sp>
    </p:spTree>
    <p:extLst>
      <p:ext uri="{BB962C8B-B14F-4D97-AF65-F5344CB8AC3E}">
        <p14:creationId xmlns:p14="http://schemas.microsoft.com/office/powerpoint/2010/main" val="31876594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1C9-C6A8-4A03-9E4D-724AD90E920F}"/>
              </a:ext>
            </a:extLst>
          </p:cNvPr>
          <p:cNvSpPr>
            <a:spLocks noGrp="1"/>
          </p:cNvSpPr>
          <p:nvPr>
            <p:ph type="title"/>
          </p:nvPr>
        </p:nvSpPr>
        <p:spPr/>
        <p:txBody>
          <a:bodyPr/>
          <a:lstStyle/>
          <a:p>
            <a:r>
              <a:rPr lang="en-US" sz="3600" spc="-50" dirty="0">
                <a:solidFill>
                  <a:srgbClr val="5960C1"/>
                </a:solidFill>
              </a:rPr>
              <a:t>Licensing for Webinars and Live Events </a:t>
            </a:r>
          </a:p>
        </p:txBody>
      </p:sp>
      <p:sp>
        <p:nvSpPr>
          <p:cNvPr id="3" name="Content Placeholder 2">
            <a:extLst>
              <a:ext uri="{FF2B5EF4-FFF2-40B4-BE49-F238E27FC236}">
                <a16:creationId xmlns:a16="http://schemas.microsoft.com/office/drawing/2014/main" id="{71758674-30AF-4FD6-A29B-A88FA3B3DA96}"/>
              </a:ext>
            </a:extLst>
          </p:cNvPr>
          <p:cNvSpPr>
            <a:spLocks noGrp="1"/>
          </p:cNvSpPr>
          <p:nvPr>
            <p:ph idx="1"/>
          </p:nvPr>
        </p:nvSpPr>
        <p:spPr>
          <a:xfrm>
            <a:off x="600160" y="1179838"/>
            <a:ext cx="11336039" cy="5041380"/>
          </a:xfrm>
        </p:spPr>
        <p:txBody>
          <a:bodyPr/>
          <a:lstStyle/>
          <a:p>
            <a:r>
              <a:rPr lang="en-US" sz="2400" dirty="0"/>
              <a:t>Webinar capabilities are included:</a:t>
            </a:r>
          </a:p>
          <a:p>
            <a:pPr marL="457200" indent="-457200">
              <a:buFont typeface="Arial" panose="020B0604020202020204" pitchFamily="34" charset="0"/>
              <a:buChar char="•"/>
            </a:pPr>
            <a:r>
              <a:rPr lang="en-US" sz="2400" dirty="0"/>
              <a:t>Enterprise E3</a:t>
            </a:r>
          </a:p>
          <a:p>
            <a:pPr marL="457200" indent="-457200">
              <a:buFont typeface="Arial" panose="020B0604020202020204" pitchFamily="34" charset="0"/>
              <a:buChar char="•"/>
            </a:pPr>
            <a:r>
              <a:rPr lang="en-US" sz="2400" dirty="0"/>
              <a:t>Enterprise E5</a:t>
            </a:r>
          </a:p>
          <a:p>
            <a:pPr marL="457200" indent="-457200">
              <a:buFont typeface="Arial" panose="020B0604020202020204" pitchFamily="34" charset="0"/>
              <a:buChar char="•"/>
            </a:pPr>
            <a:r>
              <a:rPr lang="en-US" sz="2400" dirty="0"/>
              <a:t>Education A3</a:t>
            </a:r>
          </a:p>
          <a:p>
            <a:pPr marL="457200" indent="-457200">
              <a:buFont typeface="Arial" panose="020B0604020202020204" pitchFamily="34" charset="0"/>
              <a:buChar char="•"/>
            </a:pPr>
            <a:r>
              <a:rPr lang="en-US" sz="2400" dirty="0"/>
              <a:t>Education A5</a:t>
            </a:r>
          </a:p>
          <a:p>
            <a:pPr marL="457200" indent="-457200">
              <a:buFont typeface="Arial" panose="020B0604020202020204" pitchFamily="34" charset="0"/>
              <a:buChar char="•"/>
            </a:pPr>
            <a:r>
              <a:rPr lang="en-US" sz="2400" dirty="0"/>
              <a:t>Business Standard* </a:t>
            </a:r>
            <a:r>
              <a:rPr lang="en-US" sz="1400" dirty="0"/>
              <a:t>(300-person limit)</a:t>
            </a:r>
            <a:endParaRPr lang="en-US" sz="2400" dirty="0"/>
          </a:p>
          <a:p>
            <a:pPr marL="457200" indent="-457200">
              <a:buFont typeface="Arial" panose="020B0604020202020204" pitchFamily="34" charset="0"/>
              <a:buChar char="•"/>
            </a:pPr>
            <a:r>
              <a:rPr lang="en-US" sz="2400" dirty="0"/>
              <a:t>Business Premium* </a:t>
            </a:r>
            <a:r>
              <a:rPr lang="en-US" sz="1400" dirty="0"/>
              <a:t>(300-person limit)</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endParaRPr lang="en-US" sz="1400" dirty="0"/>
          </a:p>
          <a:p>
            <a:r>
              <a:rPr lang="en-US" sz="2400" dirty="0"/>
              <a:t>Live Events capabilities are included:</a:t>
            </a:r>
          </a:p>
          <a:p>
            <a:pPr marL="457200" indent="-457200">
              <a:buFont typeface="Arial" panose="020B0604020202020204" pitchFamily="34" charset="0"/>
              <a:buChar char="•"/>
            </a:pPr>
            <a:r>
              <a:rPr lang="en-US" sz="2400" dirty="0"/>
              <a:t>Enterprise E1</a:t>
            </a:r>
          </a:p>
          <a:p>
            <a:pPr marL="457200" indent="-457200">
              <a:buFont typeface="Arial" panose="020B0604020202020204" pitchFamily="34" charset="0"/>
              <a:buChar char="•"/>
            </a:pPr>
            <a:r>
              <a:rPr lang="en-US" sz="2400" dirty="0"/>
              <a:t>Enterprise E3</a:t>
            </a:r>
          </a:p>
          <a:p>
            <a:pPr marL="457200" indent="-457200">
              <a:buFont typeface="Arial" panose="020B0604020202020204" pitchFamily="34" charset="0"/>
              <a:buChar char="•"/>
            </a:pPr>
            <a:r>
              <a:rPr lang="en-US" sz="2400" dirty="0"/>
              <a:t>Enterprise E5</a:t>
            </a:r>
          </a:p>
          <a:p>
            <a:pPr marL="457200" indent="-457200">
              <a:buFont typeface="Arial" panose="020B0604020202020204" pitchFamily="34" charset="0"/>
              <a:buChar char="•"/>
            </a:pPr>
            <a:r>
              <a:rPr lang="en-US" sz="2400" dirty="0"/>
              <a:t>Education A3</a:t>
            </a:r>
          </a:p>
          <a:p>
            <a:pPr marL="457200" indent="-457200">
              <a:buFont typeface="Arial" panose="020B0604020202020204" pitchFamily="34" charset="0"/>
              <a:buChar char="•"/>
            </a:pPr>
            <a:r>
              <a:rPr lang="en-US" sz="2400" dirty="0"/>
              <a:t>Education A5</a:t>
            </a:r>
          </a:p>
          <a:p>
            <a:endParaRPr lang="en-US" sz="2400" dirty="0"/>
          </a:p>
        </p:txBody>
      </p:sp>
      <p:sp>
        <p:nvSpPr>
          <p:cNvPr id="5" name="TextBox 4">
            <a:extLst>
              <a:ext uri="{FF2B5EF4-FFF2-40B4-BE49-F238E27FC236}">
                <a16:creationId xmlns:a16="http://schemas.microsoft.com/office/drawing/2014/main" id="{937A2A85-C518-4E64-86B0-EBB46A8B6B28}"/>
              </a:ext>
            </a:extLst>
          </p:cNvPr>
          <p:cNvSpPr txBox="1"/>
          <p:nvPr/>
        </p:nvSpPr>
        <p:spPr>
          <a:xfrm>
            <a:off x="496824" y="6237510"/>
            <a:ext cx="11695176" cy="369332"/>
          </a:xfrm>
          <a:prstGeom prst="rect">
            <a:avLst/>
          </a:prstGeom>
          <a:noFill/>
        </p:spPr>
        <p:txBody>
          <a:bodyPr wrap="square">
            <a:spAutoFit/>
          </a:bodyPr>
          <a:lstStyle/>
          <a:p>
            <a:r>
              <a:rPr lang="en-US" i="1" dirty="0"/>
              <a:t>*1,000-person meetings and 20,000-person view-only broadcasts are not included in the SMB plans</a:t>
            </a:r>
          </a:p>
        </p:txBody>
      </p:sp>
    </p:spTree>
    <p:extLst>
      <p:ext uri="{BB962C8B-B14F-4D97-AF65-F5344CB8AC3E}">
        <p14:creationId xmlns:p14="http://schemas.microsoft.com/office/powerpoint/2010/main" val="20786218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5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3" id="{94C52B42-A0DD-8843-AEAB-20E90A3A21BA}" vid="{8AA2F2AB-68B9-D94E-A224-517880B0F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845</Words>
  <Application>Microsoft Office PowerPoint</Application>
  <PresentationFormat>Widescreen</PresentationFormat>
  <Paragraphs>141</Paragraphs>
  <Slides>9</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Arial</vt:lpstr>
      <vt:lpstr>Calibri</vt:lpstr>
      <vt:lpstr>Consolas</vt:lpstr>
      <vt:lpstr>Segoe UI</vt:lpstr>
      <vt:lpstr>Segoe UI Semibold</vt:lpstr>
      <vt:lpstr>Segoe UI Semilight</vt:lpstr>
      <vt:lpstr>SegoeUI</vt:lpstr>
      <vt:lpstr>Webdings</vt:lpstr>
      <vt:lpstr>Wingdings</vt:lpstr>
      <vt:lpstr>Microsoft 365 PPT Template - 2018</vt:lpstr>
      <vt:lpstr>5_White Template</vt:lpstr>
      <vt:lpstr> 06 Webinars and Large Meetings</vt:lpstr>
      <vt:lpstr>Registration and Confirmation</vt:lpstr>
      <vt:lpstr>Registration and Confirmation</vt:lpstr>
      <vt:lpstr>PowerPoint Presentation</vt:lpstr>
      <vt:lpstr>PowerPoint Presentation</vt:lpstr>
      <vt:lpstr>View-Only Experience “Overflow”</vt:lpstr>
      <vt:lpstr>Webinar Capabilities Roadmap </vt:lpstr>
      <vt:lpstr>Feature comparison for Meetings and Live Events</vt:lpstr>
      <vt:lpstr>Licensing for Webinars and Live Events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2021-04-08T19:50:14Z</dcterms:created>
  <dcterms:modified xsi:type="dcterms:W3CDTF">2021-04-09T01:27:17Z</dcterms:modified>
</cp:coreProperties>
</file>